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21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20" r:id="rId57"/>
    <p:sldId id="312" r:id="rId58"/>
    <p:sldId id="313" r:id="rId59"/>
    <p:sldId id="314" r:id="rId60"/>
    <p:sldId id="322" r:id="rId61"/>
    <p:sldId id="315" r:id="rId62"/>
    <p:sldId id="316" r:id="rId63"/>
    <p:sldId id="318" r:id="rId64"/>
    <p:sldId id="319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FA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4168" autoAdjust="0"/>
  </p:normalViewPr>
  <p:slideViewPr>
    <p:cSldViewPr snapToGrid="0">
      <p:cViewPr varScale="1">
        <p:scale>
          <a:sx n="56" d="100"/>
          <a:sy n="56" d="100"/>
        </p:scale>
        <p:origin x="54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717176-3B75-4A73-A70A-884BA3B6017A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7CEDF6-DF7A-4675-B34F-E9594752D96A}">
      <dgm:prSet phldrT="[Text]"/>
      <dgm:spPr/>
      <dgm:t>
        <a:bodyPr/>
        <a:lstStyle/>
        <a:p>
          <a:r>
            <a:rPr lang="en-US" dirty="0" smtClean="0"/>
            <a:t>Pretreatment</a:t>
          </a:r>
          <a:endParaRPr lang="en-US" dirty="0"/>
        </a:p>
      </dgm:t>
    </dgm:pt>
    <dgm:pt modelId="{1604441C-C585-47D9-9998-083F5E7EF8DA}" type="parTrans" cxnId="{161691CE-EA8D-4350-BB2E-78018A9E53F2}">
      <dgm:prSet/>
      <dgm:spPr/>
      <dgm:t>
        <a:bodyPr/>
        <a:lstStyle/>
        <a:p>
          <a:endParaRPr lang="en-US"/>
        </a:p>
      </dgm:t>
    </dgm:pt>
    <dgm:pt modelId="{9CA8D1AF-5796-4A26-BF46-9A82FB6D9AD7}" type="sibTrans" cxnId="{161691CE-EA8D-4350-BB2E-78018A9E53F2}">
      <dgm:prSet/>
      <dgm:spPr/>
      <dgm:t>
        <a:bodyPr/>
        <a:lstStyle/>
        <a:p>
          <a:endParaRPr lang="en-US" dirty="0"/>
        </a:p>
      </dgm:t>
    </dgm:pt>
    <dgm:pt modelId="{CD035C0B-CE6D-4FBC-8658-93ADA9475EA1}">
      <dgm:prSet phldrT="[Text]"/>
      <dgm:spPr/>
      <dgm:t>
        <a:bodyPr/>
        <a:lstStyle/>
        <a:p>
          <a:r>
            <a:rPr lang="en-US" dirty="0" smtClean="0"/>
            <a:t>RO Purification</a:t>
          </a:r>
          <a:endParaRPr lang="en-US" dirty="0"/>
        </a:p>
      </dgm:t>
    </dgm:pt>
    <dgm:pt modelId="{6A8CDACF-3792-4EFD-80FA-3DF3233A1CE3}" type="parTrans" cxnId="{D41447BA-E3DB-4929-8D16-E31A5ECC6C95}">
      <dgm:prSet/>
      <dgm:spPr/>
      <dgm:t>
        <a:bodyPr/>
        <a:lstStyle/>
        <a:p>
          <a:endParaRPr lang="en-US"/>
        </a:p>
      </dgm:t>
    </dgm:pt>
    <dgm:pt modelId="{2AF16A13-31D3-4683-A1B7-C7C6EB464F08}" type="sibTrans" cxnId="{D41447BA-E3DB-4929-8D16-E31A5ECC6C95}">
      <dgm:prSet/>
      <dgm:spPr/>
      <dgm:t>
        <a:bodyPr/>
        <a:lstStyle/>
        <a:p>
          <a:endParaRPr lang="en-US" dirty="0"/>
        </a:p>
      </dgm:t>
    </dgm:pt>
    <dgm:pt modelId="{3A92B309-F4AE-4637-86E2-185672706098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 </a:t>
          </a:r>
          <a:endParaRPr lang="en-US" dirty="0">
            <a:solidFill>
              <a:schemeClr val="bg1"/>
            </a:solidFill>
          </a:endParaRPr>
        </a:p>
      </dgm:t>
    </dgm:pt>
    <dgm:pt modelId="{9818DD7E-8829-4108-992E-6AB470EE047B}" type="parTrans" cxnId="{C0CA4EC1-A13B-4FE1-95D4-6B0D3596C79B}">
      <dgm:prSet/>
      <dgm:spPr/>
      <dgm:t>
        <a:bodyPr/>
        <a:lstStyle/>
        <a:p>
          <a:endParaRPr lang="en-US"/>
        </a:p>
      </dgm:t>
    </dgm:pt>
    <dgm:pt modelId="{AF7182D5-CE34-4781-9D92-2CEB3996B3FC}" type="sibTrans" cxnId="{C0CA4EC1-A13B-4FE1-95D4-6B0D3596C79B}">
      <dgm:prSet/>
      <dgm:spPr/>
      <dgm:t>
        <a:bodyPr/>
        <a:lstStyle/>
        <a:p>
          <a:endParaRPr lang="en-US"/>
        </a:p>
      </dgm:t>
    </dgm:pt>
    <dgm:pt modelId="{FD6AD92D-8A1A-437A-A80A-11B60FB83FFD}">
      <dgm:prSet phldrT="[Text]"/>
      <dgm:spPr/>
      <dgm:t>
        <a:bodyPr/>
        <a:lstStyle/>
        <a:p>
          <a:r>
            <a:rPr lang="en-US" dirty="0" smtClean="0"/>
            <a:t>Post Treatment</a:t>
          </a:r>
          <a:endParaRPr lang="en-US" dirty="0"/>
        </a:p>
      </dgm:t>
    </dgm:pt>
    <dgm:pt modelId="{DA1DC980-3AAB-4F3D-B4B3-8A62E15C0B53}" type="parTrans" cxnId="{35383FFE-8849-481A-BE4B-48A00A54988A}">
      <dgm:prSet/>
      <dgm:spPr/>
      <dgm:t>
        <a:bodyPr/>
        <a:lstStyle/>
        <a:p>
          <a:endParaRPr lang="en-US"/>
        </a:p>
      </dgm:t>
    </dgm:pt>
    <dgm:pt modelId="{2E6EA683-1488-4217-B2B6-37C92D78B622}" type="sibTrans" cxnId="{35383FFE-8849-481A-BE4B-48A00A54988A}">
      <dgm:prSet/>
      <dgm:spPr/>
      <dgm:t>
        <a:bodyPr/>
        <a:lstStyle/>
        <a:p>
          <a:endParaRPr lang="en-US"/>
        </a:p>
      </dgm:t>
    </dgm:pt>
    <dgm:pt modelId="{28285EF9-49F0-4D12-A919-E5D7B6CB6332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26B7BED6-D182-436F-8EA5-980B94E1FC11}" type="parTrans" cxnId="{428647C0-0F99-48B0-A002-5F0B565F1EAF}">
      <dgm:prSet/>
      <dgm:spPr/>
      <dgm:t>
        <a:bodyPr/>
        <a:lstStyle/>
        <a:p>
          <a:endParaRPr lang="en-US"/>
        </a:p>
      </dgm:t>
    </dgm:pt>
    <dgm:pt modelId="{44DF4C8E-B044-4818-B3CD-F6E5E750EFC4}" type="sibTrans" cxnId="{428647C0-0F99-48B0-A002-5F0B565F1EAF}">
      <dgm:prSet/>
      <dgm:spPr/>
      <dgm:t>
        <a:bodyPr/>
        <a:lstStyle/>
        <a:p>
          <a:endParaRPr lang="en-US"/>
        </a:p>
      </dgm:t>
    </dgm:pt>
    <dgm:pt modelId="{A0C64F7A-418E-4135-8C1D-682D3B9BCC34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4D53134A-EBBA-46BB-8CFE-79BCF31C8585}" type="parTrans" cxnId="{427498B5-74E6-433E-9830-5EAF2F8FF1FD}">
      <dgm:prSet/>
      <dgm:spPr/>
      <dgm:t>
        <a:bodyPr/>
        <a:lstStyle/>
        <a:p>
          <a:endParaRPr lang="en-US"/>
        </a:p>
      </dgm:t>
    </dgm:pt>
    <dgm:pt modelId="{3CCB5BFD-5570-4000-8BB7-8F15651C86CB}" type="sibTrans" cxnId="{427498B5-74E6-433E-9830-5EAF2F8FF1FD}">
      <dgm:prSet/>
      <dgm:spPr/>
      <dgm:t>
        <a:bodyPr/>
        <a:lstStyle/>
        <a:p>
          <a:endParaRPr lang="en-US"/>
        </a:p>
      </dgm:t>
    </dgm:pt>
    <dgm:pt modelId="{7629A195-358A-44BF-A5AD-BE2E4019751D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BB5BF368-A864-427D-9DC0-68F5E4CC2922}" type="sibTrans" cxnId="{B7973794-33E6-49A7-A2DE-D1A4FF4E3CCA}">
      <dgm:prSet/>
      <dgm:spPr/>
      <dgm:t>
        <a:bodyPr/>
        <a:lstStyle/>
        <a:p>
          <a:endParaRPr lang="en-US"/>
        </a:p>
      </dgm:t>
    </dgm:pt>
    <dgm:pt modelId="{91CC6561-A952-479B-B193-D5275FCB374B}" type="parTrans" cxnId="{B7973794-33E6-49A7-A2DE-D1A4FF4E3CCA}">
      <dgm:prSet/>
      <dgm:spPr/>
      <dgm:t>
        <a:bodyPr/>
        <a:lstStyle/>
        <a:p>
          <a:endParaRPr lang="en-US"/>
        </a:p>
      </dgm:t>
    </dgm:pt>
    <dgm:pt modelId="{5FC5084C-446D-402E-BA57-B8BD7329B5D3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9A65F238-8B79-4396-9D36-6DD544C284C5}" type="sibTrans" cxnId="{402505B8-B404-4CC6-9D53-2D3120172360}">
      <dgm:prSet/>
      <dgm:spPr/>
      <dgm:t>
        <a:bodyPr/>
        <a:lstStyle/>
        <a:p>
          <a:endParaRPr lang="en-US"/>
        </a:p>
      </dgm:t>
    </dgm:pt>
    <dgm:pt modelId="{87078189-99F6-453B-AE9E-5AAFB339FCA2}" type="parTrans" cxnId="{402505B8-B404-4CC6-9D53-2D3120172360}">
      <dgm:prSet/>
      <dgm:spPr/>
      <dgm:t>
        <a:bodyPr/>
        <a:lstStyle/>
        <a:p>
          <a:endParaRPr lang="en-US"/>
        </a:p>
      </dgm:t>
    </dgm:pt>
    <dgm:pt modelId="{938B4550-4A58-48AB-A5ED-ACEEA59E328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31F1A72A-5301-46CC-BDA6-5EE1196A84DE}" type="parTrans" cxnId="{5806A31A-14E1-41BE-911C-7C3A83A22636}">
      <dgm:prSet/>
      <dgm:spPr/>
      <dgm:t>
        <a:bodyPr/>
        <a:lstStyle/>
        <a:p>
          <a:endParaRPr lang="en-US"/>
        </a:p>
      </dgm:t>
    </dgm:pt>
    <dgm:pt modelId="{8A8F2CDD-A5AC-4441-A795-78BEC70B6671}" type="sibTrans" cxnId="{5806A31A-14E1-41BE-911C-7C3A83A22636}">
      <dgm:prSet/>
      <dgm:spPr/>
      <dgm:t>
        <a:bodyPr/>
        <a:lstStyle/>
        <a:p>
          <a:endParaRPr lang="en-US"/>
        </a:p>
      </dgm:t>
    </dgm:pt>
    <dgm:pt modelId="{3FA5125C-8681-4AFB-98DA-F431C6DAF490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4C443BDE-2B1C-47DD-B671-DDF62928FA41}" type="parTrans" cxnId="{91411DFD-5606-4D16-98CB-8A42E10CBEF6}">
      <dgm:prSet/>
      <dgm:spPr/>
      <dgm:t>
        <a:bodyPr/>
        <a:lstStyle/>
        <a:p>
          <a:endParaRPr lang="en-US"/>
        </a:p>
      </dgm:t>
    </dgm:pt>
    <dgm:pt modelId="{223C69DF-2BC4-4157-8704-02B096F4BE1D}" type="sibTrans" cxnId="{91411DFD-5606-4D16-98CB-8A42E10CBEF6}">
      <dgm:prSet/>
      <dgm:spPr/>
      <dgm:t>
        <a:bodyPr/>
        <a:lstStyle/>
        <a:p>
          <a:endParaRPr lang="en-US"/>
        </a:p>
      </dgm:t>
    </dgm:pt>
    <dgm:pt modelId="{8E02493C-D386-434D-9DD2-DE0EF013D914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A9C42C16-0A40-4E9A-A1EB-9A166ED2DD83}" type="parTrans" cxnId="{438082A1-ECC3-4C82-9BBE-7FD358B60F1B}">
      <dgm:prSet/>
      <dgm:spPr/>
      <dgm:t>
        <a:bodyPr/>
        <a:lstStyle/>
        <a:p>
          <a:endParaRPr lang="en-US"/>
        </a:p>
      </dgm:t>
    </dgm:pt>
    <dgm:pt modelId="{91704718-011A-4D8A-8F82-06532FCAAFFD}" type="sibTrans" cxnId="{438082A1-ECC3-4C82-9BBE-7FD358B60F1B}">
      <dgm:prSet/>
      <dgm:spPr/>
      <dgm:t>
        <a:bodyPr/>
        <a:lstStyle/>
        <a:p>
          <a:endParaRPr lang="en-US"/>
        </a:p>
      </dgm:t>
    </dgm:pt>
    <dgm:pt modelId="{E3A0DF3B-F98D-4218-AA40-73F10DB573E6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321E46ED-78D8-4391-88F4-1B90A7F5E5C7}" type="parTrans" cxnId="{993714F1-E48C-4C62-BAA2-B1D188310907}">
      <dgm:prSet/>
      <dgm:spPr/>
      <dgm:t>
        <a:bodyPr/>
        <a:lstStyle/>
        <a:p>
          <a:endParaRPr lang="en-US"/>
        </a:p>
      </dgm:t>
    </dgm:pt>
    <dgm:pt modelId="{AB274F48-42D8-47DE-9D21-4C8828AC2A93}" type="sibTrans" cxnId="{993714F1-E48C-4C62-BAA2-B1D188310907}">
      <dgm:prSet/>
      <dgm:spPr/>
      <dgm:t>
        <a:bodyPr/>
        <a:lstStyle/>
        <a:p>
          <a:endParaRPr lang="en-US"/>
        </a:p>
      </dgm:t>
    </dgm:pt>
    <dgm:pt modelId="{93B00BA8-007C-42F8-AAA4-C6DE69525926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BA8004BD-A4DF-43C9-9E35-781B3EA432DE}" type="parTrans" cxnId="{C2AAD866-F2CE-4AB6-AECF-A7CF2F3868FE}">
      <dgm:prSet/>
      <dgm:spPr/>
      <dgm:t>
        <a:bodyPr/>
        <a:lstStyle/>
        <a:p>
          <a:endParaRPr lang="en-US"/>
        </a:p>
      </dgm:t>
    </dgm:pt>
    <dgm:pt modelId="{1C4372DC-3DA4-479E-A6C1-69EBD40E0F2D}" type="sibTrans" cxnId="{C2AAD866-F2CE-4AB6-AECF-A7CF2F3868FE}">
      <dgm:prSet/>
      <dgm:spPr/>
      <dgm:t>
        <a:bodyPr/>
        <a:lstStyle/>
        <a:p>
          <a:endParaRPr lang="en-US"/>
        </a:p>
      </dgm:t>
    </dgm:pt>
    <dgm:pt modelId="{762D54CA-4905-4F86-ABBF-7BEB2453F9D6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94E8E43A-244F-4E50-9843-1AE1231FF350}" type="parTrans" cxnId="{227F271E-A312-4733-B012-BF1D0AC27ADB}">
      <dgm:prSet/>
      <dgm:spPr/>
      <dgm:t>
        <a:bodyPr/>
        <a:lstStyle/>
        <a:p>
          <a:endParaRPr lang="en-US"/>
        </a:p>
      </dgm:t>
    </dgm:pt>
    <dgm:pt modelId="{91D6BA71-52ED-4814-92E0-BC2C0F3C4D46}" type="sibTrans" cxnId="{227F271E-A312-4733-B012-BF1D0AC27ADB}">
      <dgm:prSet/>
      <dgm:spPr/>
      <dgm:t>
        <a:bodyPr/>
        <a:lstStyle/>
        <a:p>
          <a:endParaRPr lang="en-US"/>
        </a:p>
      </dgm:t>
    </dgm:pt>
    <dgm:pt modelId="{C3FFB3D9-90A8-4361-98ED-FF8FACF2D5EB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F40BD86B-7826-4C0C-A7F6-7E979E462C2B}" type="parTrans" cxnId="{2D1B1CD3-1FD1-487A-B06A-334D9498304C}">
      <dgm:prSet/>
      <dgm:spPr/>
      <dgm:t>
        <a:bodyPr/>
        <a:lstStyle/>
        <a:p>
          <a:endParaRPr lang="en-US"/>
        </a:p>
      </dgm:t>
    </dgm:pt>
    <dgm:pt modelId="{66C3BB08-B56E-46EC-9228-80C32E2CE6F8}" type="sibTrans" cxnId="{2D1B1CD3-1FD1-487A-B06A-334D9498304C}">
      <dgm:prSet/>
      <dgm:spPr/>
      <dgm:t>
        <a:bodyPr/>
        <a:lstStyle/>
        <a:p>
          <a:endParaRPr lang="en-US"/>
        </a:p>
      </dgm:t>
    </dgm:pt>
    <dgm:pt modelId="{E849F43D-8600-4B67-8C4A-8EDE7F633B35}">
      <dgm:prSet phldrT="[Text]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ADEDFC0E-1F05-4BD5-A7F3-021C7F2A4648}" type="parTrans" cxnId="{5C3867E2-1652-4454-AC16-FCA35A8DE586}">
      <dgm:prSet/>
      <dgm:spPr/>
      <dgm:t>
        <a:bodyPr/>
        <a:lstStyle/>
        <a:p>
          <a:endParaRPr lang="en-US"/>
        </a:p>
      </dgm:t>
    </dgm:pt>
    <dgm:pt modelId="{9930C0D2-433D-4D46-83C0-C5A961B353DE}" type="sibTrans" cxnId="{5C3867E2-1652-4454-AC16-FCA35A8DE586}">
      <dgm:prSet/>
      <dgm:spPr/>
      <dgm:t>
        <a:bodyPr/>
        <a:lstStyle/>
        <a:p>
          <a:endParaRPr lang="en-US"/>
        </a:p>
      </dgm:t>
    </dgm:pt>
    <dgm:pt modelId="{2E85A970-9E57-48B5-BAAF-4BD9F23FF17A}" type="pres">
      <dgm:prSet presAssocID="{D6717176-3B75-4A73-A70A-884BA3B6017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6AF7AC-51A1-43C2-8F9A-6DECBD1BD09D}" type="pres">
      <dgm:prSet presAssocID="{8A7CEDF6-DF7A-4675-B34F-E9594752D96A}" presName="composite" presStyleCnt="0"/>
      <dgm:spPr/>
    </dgm:pt>
    <dgm:pt modelId="{E2323B7A-4A68-421D-A4CD-C6667C9F0FEC}" type="pres">
      <dgm:prSet presAssocID="{8A7CEDF6-DF7A-4675-B34F-E9594752D96A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08662A-B0FB-4AF8-8F88-4E992507F6E4}" type="pres">
      <dgm:prSet presAssocID="{8A7CEDF6-DF7A-4675-B34F-E9594752D96A}" presName="parSh" presStyleLbl="node1" presStyleIdx="0" presStyleCnt="3"/>
      <dgm:spPr/>
      <dgm:t>
        <a:bodyPr/>
        <a:lstStyle/>
        <a:p>
          <a:endParaRPr lang="en-US"/>
        </a:p>
      </dgm:t>
    </dgm:pt>
    <dgm:pt modelId="{6858CFDF-142C-4187-840A-CBFFFD4421A3}" type="pres">
      <dgm:prSet presAssocID="{8A7CEDF6-DF7A-4675-B34F-E9594752D96A}" presName="desTx" presStyleLbl="fgAcc1" presStyleIdx="0" presStyleCnt="3" custScaleX="148480" custScaleY="1030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CF922B-5ED1-4019-9175-E27C7EE759A7}" type="pres">
      <dgm:prSet presAssocID="{9CA8D1AF-5796-4A26-BF46-9A82FB6D9AD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3E796662-7FD5-4341-8018-C709CC84CA25}" type="pres">
      <dgm:prSet presAssocID="{9CA8D1AF-5796-4A26-BF46-9A82FB6D9AD7}" presName="connTx" presStyleLbl="sibTrans2D1" presStyleIdx="0" presStyleCnt="2"/>
      <dgm:spPr/>
      <dgm:t>
        <a:bodyPr/>
        <a:lstStyle/>
        <a:p>
          <a:endParaRPr lang="en-US"/>
        </a:p>
      </dgm:t>
    </dgm:pt>
    <dgm:pt modelId="{C693F5A4-F653-4336-A6C0-2AF7B5D58A15}" type="pres">
      <dgm:prSet presAssocID="{CD035C0B-CE6D-4FBC-8658-93ADA9475EA1}" presName="composite" presStyleCnt="0"/>
      <dgm:spPr/>
    </dgm:pt>
    <dgm:pt modelId="{5B7A6BB2-55BD-445C-A8FB-E873405B517E}" type="pres">
      <dgm:prSet presAssocID="{CD035C0B-CE6D-4FBC-8658-93ADA9475EA1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31CFA0-F042-4D45-A538-11CC36D18582}" type="pres">
      <dgm:prSet presAssocID="{CD035C0B-CE6D-4FBC-8658-93ADA9475EA1}" presName="parSh" presStyleLbl="node1" presStyleIdx="1" presStyleCnt="3"/>
      <dgm:spPr/>
      <dgm:t>
        <a:bodyPr/>
        <a:lstStyle/>
        <a:p>
          <a:endParaRPr lang="en-US"/>
        </a:p>
      </dgm:t>
    </dgm:pt>
    <dgm:pt modelId="{43ED7E54-0473-4E22-9645-19061623A642}" type="pres">
      <dgm:prSet presAssocID="{CD035C0B-CE6D-4FBC-8658-93ADA9475EA1}" presName="desTx" presStyleLbl="fgAcc1" presStyleIdx="1" presStyleCnt="3" custScaleX="1573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7CC01D-0179-4213-8507-2642FD71E37D}" type="pres">
      <dgm:prSet presAssocID="{2AF16A13-31D3-4683-A1B7-C7C6EB464F08}" presName="sibTrans" presStyleLbl="sibTrans2D1" presStyleIdx="1" presStyleCnt="2"/>
      <dgm:spPr/>
      <dgm:t>
        <a:bodyPr/>
        <a:lstStyle/>
        <a:p>
          <a:endParaRPr lang="en-US"/>
        </a:p>
      </dgm:t>
    </dgm:pt>
    <dgm:pt modelId="{187577AB-3B75-45F3-AEDB-02E8B81DF55B}" type="pres">
      <dgm:prSet presAssocID="{2AF16A13-31D3-4683-A1B7-C7C6EB464F08}" presName="connTx" presStyleLbl="sibTrans2D1" presStyleIdx="1" presStyleCnt="2"/>
      <dgm:spPr/>
      <dgm:t>
        <a:bodyPr/>
        <a:lstStyle/>
        <a:p>
          <a:endParaRPr lang="en-US"/>
        </a:p>
      </dgm:t>
    </dgm:pt>
    <dgm:pt modelId="{32EC4F01-2D1A-415E-891A-0FD81D476ADA}" type="pres">
      <dgm:prSet presAssocID="{FD6AD92D-8A1A-437A-A80A-11B60FB83FFD}" presName="composite" presStyleCnt="0"/>
      <dgm:spPr/>
    </dgm:pt>
    <dgm:pt modelId="{4214676D-FBE0-439F-A666-9D334427A742}" type="pres">
      <dgm:prSet presAssocID="{FD6AD92D-8A1A-437A-A80A-11B60FB83FFD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B4A063-5EB3-400C-B9DB-A39CC426CD11}" type="pres">
      <dgm:prSet presAssocID="{FD6AD92D-8A1A-437A-A80A-11B60FB83FFD}" presName="parSh" presStyleLbl="node1" presStyleIdx="2" presStyleCnt="3"/>
      <dgm:spPr/>
      <dgm:t>
        <a:bodyPr/>
        <a:lstStyle/>
        <a:p>
          <a:endParaRPr lang="en-US"/>
        </a:p>
      </dgm:t>
    </dgm:pt>
    <dgm:pt modelId="{6E9848B8-9A95-46C7-AF6C-C7BD4CF16F42}" type="pres">
      <dgm:prSet presAssocID="{FD6AD92D-8A1A-437A-A80A-11B60FB83FFD}" presName="desTx" presStyleLbl="fgAcc1" presStyleIdx="2" presStyleCnt="3" custScaleX="1544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4514E0-F231-42AF-9B41-9ECF36E83567}" type="presOf" srcId="{E849F43D-8600-4B67-8C4A-8EDE7F633B35}" destId="{6E9848B8-9A95-46C7-AF6C-C7BD4CF16F42}" srcOrd="0" destOrd="4" presId="urn:microsoft.com/office/officeart/2005/8/layout/process3"/>
    <dgm:cxn modelId="{BAB56132-2A1B-4E74-AFBE-77570CFF675D}" type="presOf" srcId="{FD6AD92D-8A1A-437A-A80A-11B60FB83FFD}" destId="{D9B4A063-5EB3-400C-B9DB-A39CC426CD11}" srcOrd="1" destOrd="0" presId="urn:microsoft.com/office/officeart/2005/8/layout/process3"/>
    <dgm:cxn modelId="{F7C2EAEF-C4C1-462F-8AE8-5670BAB208C8}" type="presOf" srcId="{8A7CEDF6-DF7A-4675-B34F-E9594752D96A}" destId="{E2323B7A-4A68-421D-A4CD-C6667C9F0FEC}" srcOrd="0" destOrd="0" presId="urn:microsoft.com/office/officeart/2005/8/layout/process3"/>
    <dgm:cxn modelId="{5C3867E2-1652-4454-AC16-FCA35A8DE586}" srcId="{FD6AD92D-8A1A-437A-A80A-11B60FB83FFD}" destId="{E849F43D-8600-4B67-8C4A-8EDE7F633B35}" srcOrd="4" destOrd="0" parTransId="{ADEDFC0E-1F05-4BD5-A7F3-021C7F2A4648}" sibTransId="{9930C0D2-433D-4D46-83C0-C5A961B353DE}"/>
    <dgm:cxn modelId="{28E6FC06-BE9D-47A5-9152-1C95EA23E3A0}" type="presOf" srcId="{FD6AD92D-8A1A-437A-A80A-11B60FB83FFD}" destId="{4214676D-FBE0-439F-A666-9D334427A742}" srcOrd="0" destOrd="0" presId="urn:microsoft.com/office/officeart/2005/8/layout/process3"/>
    <dgm:cxn modelId="{F1246262-AEBC-459D-A331-6C0458CA4B64}" type="presOf" srcId="{93B00BA8-007C-42F8-AAA4-C6DE69525926}" destId="{6E9848B8-9A95-46C7-AF6C-C7BD4CF16F42}" srcOrd="0" destOrd="1" presId="urn:microsoft.com/office/officeart/2005/8/layout/process3"/>
    <dgm:cxn modelId="{438082A1-ECC3-4C82-9BBE-7FD358B60F1B}" srcId="{8A7CEDF6-DF7A-4675-B34F-E9594752D96A}" destId="{8E02493C-D386-434D-9DD2-DE0EF013D914}" srcOrd="1" destOrd="0" parTransId="{A9C42C16-0A40-4E9A-A1EB-9A166ED2DD83}" sibTransId="{91704718-011A-4D8A-8F82-06532FCAAFFD}"/>
    <dgm:cxn modelId="{E638E938-9A79-4226-8C6F-13E840B8AA41}" type="presOf" srcId="{CD035C0B-CE6D-4FBC-8658-93ADA9475EA1}" destId="{5B7A6BB2-55BD-445C-A8FB-E873405B517E}" srcOrd="0" destOrd="0" presId="urn:microsoft.com/office/officeart/2005/8/layout/process3"/>
    <dgm:cxn modelId="{58832B31-A33C-433C-8C3D-43DAF9EDE247}" type="presOf" srcId="{C3FFB3D9-90A8-4361-98ED-FF8FACF2D5EB}" destId="{6E9848B8-9A95-46C7-AF6C-C7BD4CF16F42}" srcOrd="0" destOrd="3" presId="urn:microsoft.com/office/officeart/2005/8/layout/process3"/>
    <dgm:cxn modelId="{227F271E-A312-4733-B012-BF1D0AC27ADB}" srcId="{FD6AD92D-8A1A-437A-A80A-11B60FB83FFD}" destId="{762D54CA-4905-4F86-ABBF-7BEB2453F9D6}" srcOrd="2" destOrd="0" parTransId="{94E8E43A-244F-4E50-9843-1AE1231FF350}" sibTransId="{91D6BA71-52ED-4814-92E0-BC2C0F3C4D46}"/>
    <dgm:cxn modelId="{D30DB5BD-1068-4F94-BF84-363B28DAA933}" type="presOf" srcId="{8A7CEDF6-DF7A-4675-B34F-E9594752D96A}" destId="{8A08662A-B0FB-4AF8-8F88-4E992507F6E4}" srcOrd="1" destOrd="0" presId="urn:microsoft.com/office/officeart/2005/8/layout/process3"/>
    <dgm:cxn modelId="{D097FF22-904C-4A1F-97CC-C980721BFF1A}" type="presOf" srcId="{938B4550-4A58-48AB-A5ED-ACEEA59E3289}" destId="{43ED7E54-0473-4E22-9645-19061623A642}" srcOrd="0" destOrd="0" presId="urn:microsoft.com/office/officeart/2005/8/layout/process3"/>
    <dgm:cxn modelId="{5806A31A-14E1-41BE-911C-7C3A83A22636}" srcId="{CD035C0B-CE6D-4FBC-8658-93ADA9475EA1}" destId="{938B4550-4A58-48AB-A5ED-ACEEA59E3289}" srcOrd="0" destOrd="0" parTransId="{31F1A72A-5301-46CC-BDA6-5EE1196A84DE}" sibTransId="{8A8F2CDD-A5AC-4441-A795-78BEC70B6671}"/>
    <dgm:cxn modelId="{B7973794-33E6-49A7-A2DE-D1A4FF4E3CCA}" srcId="{8A7CEDF6-DF7A-4675-B34F-E9594752D96A}" destId="{7629A195-358A-44BF-A5AD-BE2E4019751D}" srcOrd="2" destOrd="0" parTransId="{91CC6561-A952-479B-B193-D5275FCB374B}" sibTransId="{BB5BF368-A864-427D-9DC0-68F5E4CC2922}"/>
    <dgm:cxn modelId="{428647C0-0F99-48B0-A002-5F0B565F1EAF}" srcId="{FD6AD92D-8A1A-437A-A80A-11B60FB83FFD}" destId="{28285EF9-49F0-4D12-A919-E5D7B6CB6332}" srcOrd="5" destOrd="0" parTransId="{26B7BED6-D182-436F-8EA5-980B94E1FC11}" sibTransId="{44DF4C8E-B044-4818-B3CD-F6E5E750EFC4}"/>
    <dgm:cxn modelId="{AB60C6BB-2289-4BA1-90A1-AB36C381F303}" type="presOf" srcId="{2AF16A13-31D3-4683-A1B7-C7C6EB464F08}" destId="{E17CC01D-0179-4213-8507-2642FD71E37D}" srcOrd="0" destOrd="0" presId="urn:microsoft.com/office/officeart/2005/8/layout/process3"/>
    <dgm:cxn modelId="{D90AF939-A769-4E85-A861-AC92162A074F}" type="presOf" srcId="{D6717176-3B75-4A73-A70A-884BA3B6017A}" destId="{2E85A970-9E57-48B5-BAAF-4BD9F23FF17A}" srcOrd="0" destOrd="0" presId="urn:microsoft.com/office/officeart/2005/8/layout/process3"/>
    <dgm:cxn modelId="{136C1E05-818F-4D16-99D0-EDF137927210}" type="presOf" srcId="{5FC5084C-446D-402E-BA57-B8BD7329B5D3}" destId="{6858CFDF-142C-4187-840A-CBFFFD4421A3}" srcOrd="0" destOrd="0" presId="urn:microsoft.com/office/officeart/2005/8/layout/process3"/>
    <dgm:cxn modelId="{91411DFD-5606-4D16-98CB-8A42E10CBEF6}" srcId="{CD035C0B-CE6D-4FBC-8658-93ADA9475EA1}" destId="{3FA5125C-8681-4AFB-98DA-F431C6DAF490}" srcOrd="1" destOrd="0" parTransId="{4C443BDE-2B1C-47DD-B671-DDF62928FA41}" sibTransId="{223C69DF-2BC4-4157-8704-02B096F4BE1D}"/>
    <dgm:cxn modelId="{C0CA4EC1-A13B-4FE1-95D4-6B0D3596C79B}" srcId="{CD035C0B-CE6D-4FBC-8658-93ADA9475EA1}" destId="{3A92B309-F4AE-4637-86E2-185672706098}" srcOrd="2" destOrd="0" parTransId="{9818DD7E-8829-4108-992E-6AB470EE047B}" sibTransId="{AF7182D5-CE34-4781-9D92-2CEB3996B3FC}"/>
    <dgm:cxn modelId="{6C0EAAFF-FCE5-4FEA-92F6-5A9E617B918F}" type="presOf" srcId="{8E02493C-D386-434D-9DD2-DE0EF013D914}" destId="{6858CFDF-142C-4187-840A-CBFFFD4421A3}" srcOrd="0" destOrd="1" presId="urn:microsoft.com/office/officeart/2005/8/layout/process3"/>
    <dgm:cxn modelId="{5C27C93B-B8C9-4ABD-8529-3B1B022F8552}" type="presOf" srcId="{A0C64F7A-418E-4135-8C1D-682D3B9BCC34}" destId="{6E9848B8-9A95-46C7-AF6C-C7BD4CF16F42}" srcOrd="0" destOrd="6" presId="urn:microsoft.com/office/officeart/2005/8/layout/process3"/>
    <dgm:cxn modelId="{35383FFE-8849-481A-BE4B-48A00A54988A}" srcId="{D6717176-3B75-4A73-A70A-884BA3B6017A}" destId="{FD6AD92D-8A1A-437A-A80A-11B60FB83FFD}" srcOrd="2" destOrd="0" parTransId="{DA1DC980-3AAB-4F3D-B4B3-8A62E15C0B53}" sibTransId="{2E6EA683-1488-4217-B2B6-37C92D78B622}"/>
    <dgm:cxn modelId="{595B57E2-3DC0-4B6C-8EAE-9FEE2EEAF02F}" type="presOf" srcId="{28285EF9-49F0-4D12-A919-E5D7B6CB6332}" destId="{6E9848B8-9A95-46C7-AF6C-C7BD4CF16F42}" srcOrd="0" destOrd="5" presId="urn:microsoft.com/office/officeart/2005/8/layout/process3"/>
    <dgm:cxn modelId="{427498B5-74E6-433E-9830-5EAF2F8FF1FD}" srcId="{FD6AD92D-8A1A-437A-A80A-11B60FB83FFD}" destId="{A0C64F7A-418E-4135-8C1D-682D3B9BCC34}" srcOrd="6" destOrd="0" parTransId="{4D53134A-EBBA-46BB-8CFE-79BCF31C8585}" sibTransId="{3CCB5BFD-5570-4000-8BB7-8F15651C86CB}"/>
    <dgm:cxn modelId="{402505B8-B404-4CC6-9D53-2D3120172360}" srcId="{8A7CEDF6-DF7A-4675-B34F-E9594752D96A}" destId="{5FC5084C-446D-402E-BA57-B8BD7329B5D3}" srcOrd="0" destOrd="0" parTransId="{87078189-99F6-453B-AE9E-5AAFB339FCA2}" sibTransId="{9A65F238-8B79-4396-9D36-6DD544C284C5}"/>
    <dgm:cxn modelId="{60D8DBA4-B783-42FE-B741-946F7F791490}" type="presOf" srcId="{9CA8D1AF-5796-4A26-BF46-9A82FB6D9AD7}" destId="{3E796662-7FD5-4341-8018-C709CC84CA25}" srcOrd="1" destOrd="0" presId="urn:microsoft.com/office/officeart/2005/8/layout/process3"/>
    <dgm:cxn modelId="{FBB67043-0EB6-446C-A0EF-9E7D54C98897}" type="presOf" srcId="{CD035C0B-CE6D-4FBC-8658-93ADA9475EA1}" destId="{9731CFA0-F042-4D45-A538-11CC36D18582}" srcOrd="1" destOrd="0" presId="urn:microsoft.com/office/officeart/2005/8/layout/process3"/>
    <dgm:cxn modelId="{A8D4208D-7B71-4B44-82B7-995CAB6C7EEC}" type="presOf" srcId="{3A92B309-F4AE-4637-86E2-185672706098}" destId="{43ED7E54-0473-4E22-9645-19061623A642}" srcOrd="0" destOrd="2" presId="urn:microsoft.com/office/officeart/2005/8/layout/process3"/>
    <dgm:cxn modelId="{161691CE-EA8D-4350-BB2E-78018A9E53F2}" srcId="{D6717176-3B75-4A73-A70A-884BA3B6017A}" destId="{8A7CEDF6-DF7A-4675-B34F-E9594752D96A}" srcOrd="0" destOrd="0" parTransId="{1604441C-C585-47D9-9998-083F5E7EF8DA}" sibTransId="{9CA8D1AF-5796-4A26-BF46-9A82FB6D9AD7}"/>
    <dgm:cxn modelId="{E4952F72-DC59-4E1E-BDFA-6C7D9FD5F76D}" type="presOf" srcId="{3FA5125C-8681-4AFB-98DA-F431C6DAF490}" destId="{43ED7E54-0473-4E22-9645-19061623A642}" srcOrd="0" destOrd="1" presId="urn:microsoft.com/office/officeart/2005/8/layout/process3"/>
    <dgm:cxn modelId="{9AB566F1-7DFB-47FF-BC67-9DFC7847C49D}" type="presOf" srcId="{9CA8D1AF-5796-4A26-BF46-9A82FB6D9AD7}" destId="{CFCF922B-5ED1-4019-9175-E27C7EE759A7}" srcOrd="0" destOrd="0" presId="urn:microsoft.com/office/officeart/2005/8/layout/process3"/>
    <dgm:cxn modelId="{D41447BA-E3DB-4929-8D16-E31A5ECC6C95}" srcId="{D6717176-3B75-4A73-A70A-884BA3B6017A}" destId="{CD035C0B-CE6D-4FBC-8658-93ADA9475EA1}" srcOrd="1" destOrd="0" parTransId="{6A8CDACF-3792-4EFD-80FA-3DF3233A1CE3}" sibTransId="{2AF16A13-31D3-4683-A1B7-C7C6EB464F08}"/>
    <dgm:cxn modelId="{96E8D135-EEBA-40ED-AAFF-E5442E8F03A1}" type="presOf" srcId="{762D54CA-4905-4F86-ABBF-7BEB2453F9D6}" destId="{6E9848B8-9A95-46C7-AF6C-C7BD4CF16F42}" srcOrd="0" destOrd="2" presId="urn:microsoft.com/office/officeart/2005/8/layout/process3"/>
    <dgm:cxn modelId="{78526312-B0C0-4268-9201-E8F48007B860}" type="presOf" srcId="{7629A195-358A-44BF-A5AD-BE2E4019751D}" destId="{6858CFDF-142C-4187-840A-CBFFFD4421A3}" srcOrd="0" destOrd="2" presId="urn:microsoft.com/office/officeart/2005/8/layout/process3"/>
    <dgm:cxn modelId="{285379ED-94FA-4E8D-9C00-B4044FA52FBD}" type="presOf" srcId="{E3A0DF3B-F98D-4218-AA40-73F10DB573E6}" destId="{6E9848B8-9A95-46C7-AF6C-C7BD4CF16F42}" srcOrd="0" destOrd="0" presId="urn:microsoft.com/office/officeart/2005/8/layout/process3"/>
    <dgm:cxn modelId="{993714F1-E48C-4C62-BAA2-B1D188310907}" srcId="{FD6AD92D-8A1A-437A-A80A-11B60FB83FFD}" destId="{E3A0DF3B-F98D-4218-AA40-73F10DB573E6}" srcOrd="0" destOrd="0" parTransId="{321E46ED-78D8-4391-88F4-1B90A7F5E5C7}" sibTransId="{AB274F48-42D8-47DE-9D21-4C8828AC2A93}"/>
    <dgm:cxn modelId="{2D1B1CD3-1FD1-487A-B06A-334D9498304C}" srcId="{FD6AD92D-8A1A-437A-A80A-11B60FB83FFD}" destId="{C3FFB3D9-90A8-4361-98ED-FF8FACF2D5EB}" srcOrd="3" destOrd="0" parTransId="{F40BD86B-7826-4C0C-A7F6-7E979E462C2B}" sibTransId="{66C3BB08-B56E-46EC-9228-80C32E2CE6F8}"/>
    <dgm:cxn modelId="{C2AAD866-F2CE-4AB6-AECF-A7CF2F3868FE}" srcId="{FD6AD92D-8A1A-437A-A80A-11B60FB83FFD}" destId="{93B00BA8-007C-42F8-AAA4-C6DE69525926}" srcOrd="1" destOrd="0" parTransId="{BA8004BD-A4DF-43C9-9E35-781B3EA432DE}" sibTransId="{1C4372DC-3DA4-479E-A6C1-69EBD40E0F2D}"/>
    <dgm:cxn modelId="{7B9FEC38-69CC-4C1D-8CBE-F0FEBBD99571}" type="presOf" srcId="{2AF16A13-31D3-4683-A1B7-C7C6EB464F08}" destId="{187577AB-3B75-45F3-AEDB-02E8B81DF55B}" srcOrd="1" destOrd="0" presId="urn:microsoft.com/office/officeart/2005/8/layout/process3"/>
    <dgm:cxn modelId="{A05C7FE6-8A12-4C37-AEC7-D47FE36B0BDF}" type="presParOf" srcId="{2E85A970-9E57-48B5-BAAF-4BD9F23FF17A}" destId="{8C6AF7AC-51A1-43C2-8F9A-6DECBD1BD09D}" srcOrd="0" destOrd="0" presId="urn:microsoft.com/office/officeart/2005/8/layout/process3"/>
    <dgm:cxn modelId="{BFE4CB9A-A1E6-4B53-A5F4-EF4261877F8C}" type="presParOf" srcId="{8C6AF7AC-51A1-43C2-8F9A-6DECBD1BD09D}" destId="{E2323B7A-4A68-421D-A4CD-C6667C9F0FEC}" srcOrd="0" destOrd="0" presId="urn:microsoft.com/office/officeart/2005/8/layout/process3"/>
    <dgm:cxn modelId="{AF85F2B5-C0C9-48E6-9F9D-A2994B2FA70B}" type="presParOf" srcId="{8C6AF7AC-51A1-43C2-8F9A-6DECBD1BD09D}" destId="{8A08662A-B0FB-4AF8-8F88-4E992507F6E4}" srcOrd="1" destOrd="0" presId="urn:microsoft.com/office/officeart/2005/8/layout/process3"/>
    <dgm:cxn modelId="{5629B3FF-4D3F-4E46-8BE3-3D16827EBBF2}" type="presParOf" srcId="{8C6AF7AC-51A1-43C2-8F9A-6DECBD1BD09D}" destId="{6858CFDF-142C-4187-840A-CBFFFD4421A3}" srcOrd="2" destOrd="0" presId="urn:microsoft.com/office/officeart/2005/8/layout/process3"/>
    <dgm:cxn modelId="{F4BD139E-91DD-4E69-8AAC-AA5102AA8A60}" type="presParOf" srcId="{2E85A970-9E57-48B5-BAAF-4BD9F23FF17A}" destId="{CFCF922B-5ED1-4019-9175-E27C7EE759A7}" srcOrd="1" destOrd="0" presId="urn:microsoft.com/office/officeart/2005/8/layout/process3"/>
    <dgm:cxn modelId="{8D1C2CC8-130D-4BAC-AC17-8E1B7CA90C91}" type="presParOf" srcId="{CFCF922B-5ED1-4019-9175-E27C7EE759A7}" destId="{3E796662-7FD5-4341-8018-C709CC84CA25}" srcOrd="0" destOrd="0" presId="urn:microsoft.com/office/officeart/2005/8/layout/process3"/>
    <dgm:cxn modelId="{6E1F4F45-695D-41C3-AD6D-B812DF2DCCF2}" type="presParOf" srcId="{2E85A970-9E57-48B5-BAAF-4BD9F23FF17A}" destId="{C693F5A4-F653-4336-A6C0-2AF7B5D58A15}" srcOrd="2" destOrd="0" presId="urn:microsoft.com/office/officeart/2005/8/layout/process3"/>
    <dgm:cxn modelId="{39C18FCA-A772-469C-AF69-4D3A4CCA6AE9}" type="presParOf" srcId="{C693F5A4-F653-4336-A6C0-2AF7B5D58A15}" destId="{5B7A6BB2-55BD-445C-A8FB-E873405B517E}" srcOrd="0" destOrd="0" presId="urn:microsoft.com/office/officeart/2005/8/layout/process3"/>
    <dgm:cxn modelId="{BB006EB2-DB35-47C1-8F97-4BCB0CA18D5F}" type="presParOf" srcId="{C693F5A4-F653-4336-A6C0-2AF7B5D58A15}" destId="{9731CFA0-F042-4D45-A538-11CC36D18582}" srcOrd="1" destOrd="0" presId="urn:microsoft.com/office/officeart/2005/8/layout/process3"/>
    <dgm:cxn modelId="{91C288FD-5EFA-438D-9E8C-31F41ECC5455}" type="presParOf" srcId="{C693F5A4-F653-4336-A6C0-2AF7B5D58A15}" destId="{43ED7E54-0473-4E22-9645-19061623A642}" srcOrd="2" destOrd="0" presId="urn:microsoft.com/office/officeart/2005/8/layout/process3"/>
    <dgm:cxn modelId="{364E51C4-B746-4CBD-8710-14CF1640D724}" type="presParOf" srcId="{2E85A970-9E57-48B5-BAAF-4BD9F23FF17A}" destId="{E17CC01D-0179-4213-8507-2642FD71E37D}" srcOrd="3" destOrd="0" presId="urn:microsoft.com/office/officeart/2005/8/layout/process3"/>
    <dgm:cxn modelId="{5211CABD-518E-419E-9CE6-03702C3FBCD6}" type="presParOf" srcId="{E17CC01D-0179-4213-8507-2642FD71E37D}" destId="{187577AB-3B75-45F3-AEDB-02E8B81DF55B}" srcOrd="0" destOrd="0" presId="urn:microsoft.com/office/officeart/2005/8/layout/process3"/>
    <dgm:cxn modelId="{AC533727-8A80-4A10-B7D8-1B87ED8579E7}" type="presParOf" srcId="{2E85A970-9E57-48B5-BAAF-4BD9F23FF17A}" destId="{32EC4F01-2D1A-415E-891A-0FD81D476ADA}" srcOrd="4" destOrd="0" presId="urn:microsoft.com/office/officeart/2005/8/layout/process3"/>
    <dgm:cxn modelId="{549AA6A8-6302-4712-9AEF-DFDC763E0A73}" type="presParOf" srcId="{32EC4F01-2D1A-415E-891A-0FD81D476ADA}" destId="{4214676D-FBE0-439F-A666-9D334427A742}" srcOrd="0" destOrd="0" presId="urn:microsoft.com/office/officeart/2005/8/layout/process3"/>
    <dgm:cxn modelId="{70D83F63-5C26-405E-8747-7A0348F8185D}" type="presParOf" srcId="{32EC4F01-2D1A-415E-891A-0FD81D476ADA}" destId="{D9B4A063-5EB3-400C-B9DB-A39CC426CD11}" srcOrd="1" destOrd="0" presId="urn:microsoft.com/office/officeart/2005/8/layout/process3"/>
    <dgm:cxn modelId="{FC392591-8AC7-45F7-AAF1-245AAC02555D}" type="presParOf" srcId="{32EC4F01-2D1A-415E-891A-0FD81D476ADA}" destId="{6E9848B8-9A95-46C7-AF6C-C7BD4CF16F4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8662A-B0FB-4AF8-8F88-4E992507F6E4}">
      <dsp:nvSpPr>
        <dsp:cNvPr id="0" name=""/>
        <dsp:cNvSpPr/>
      </dsp:nvSpPr>
      <dsp:spPr>
        <a:xfrm>
          <a:off x="65204" y="540714"/>
          <a:ext cx="1619443" cy="73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Pretreatment</a:t>
          </a:r>
          <a:endParaRPr lang="en-US" sz="1700" kern="1200" dirty="0"/>
        </a:p>
      </dsp:txBody>
      <dsp:txXfrm>
        <a:off x="65204" y="540714"/>
        <a:ext cx="1619443" cy="489600"/>
      </dsp:txXfrm>
    </dsp:sp>
    <dsp:sp modelId="{6858CFDF-142C-4187-840A-CBFFFD4421A3}">
      <dsp:nvSpPr>
        <dsp:cNvPr id="0" name=""/>
        <dsp:cNvSpPr/>
      </dsp:nvSpPr>
      <dsp:spPr>
        <a:xfrm>
          <a:off x="4344" y="995131"/>
          <a:ext cx="2404549" cy="234241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</dsp:txBody>
      <dsp:txXfrm>
        <a:off x="72951" y="1063738"/>
        <a:ext cx="2267335" cy="2205201"/>
      </dsp:txXfrm>
    </dsp:sp>
    <dsp:sp modelId="{CFCF922B-5ED1-4019-9175-E27C7EE759A7}">
      <dsp:nvSpPr>
        <dsp:cNvPr id="0" name=""/>
        <dsp:cNvSpPr/>
      </dsp:nvSpPr>
      <dsp:spPr>
        <a:xfrm rot="19343">
          <a:off x="2061393" y="592840"/>
          <a:ext cx="798726" cy="403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2061394" y="673139"/>
        <a:ext cx="677768" cy="241916"/>
      </dsp:txXfrm>
    </dsp:sp>
    <dsp:sp modelId="{9731CFA0-F042-4D45-A538-11CC36D18582}">
      <dsp:nvSpPr>
        <dsp:cNvPr id="0" name=""/>
        <dsp:cNvSpPr/>
      </dsp:nvSpPr>
      <dsp:spPr>
        <a:xfrm>
          <a:off x="3191655" y="558305"/>
          <a:ext cx="1619443" cy="73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RO Purification</a:t>
          </a:r>
          <a:endParaRPr lang="en-US" sz="1700" kern="1200" dirty="0"/>
        </a:p>
      </dsp:txBody>
      <dsp:txXfrm>
        <a:off x="3191655" y="558305"/>
        <a:ext cx="1619443" cy="489600"/>
      </dsp:txXfrm>
    </dsp:sp>
    <dsp:sp modelId="{43ED7E54-0473-4E22-9645-19061623A642}">
      <dsp:nvSpPr>
        <dsp:cNvPr id="0" name=""/>
        <dsp:cNvSpPr/>
      </dsp:nvSpPr>
      <dsp:spPr>
        <a:xfrm>
          <a:off x="3059208" y="1047905"/>
          <a:ext cx="2547724" cy="22720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solidFill>
                <a:schemeClr val="bg1"/>
              </a:solidFill>
            </a:rPr>
            <a:t> </a:t>
          </a:r>
          <a:endParaRPr lang="en-US" sz="1700" kern="1200" dirty="0">
            <a:solidFill>
              <a:schemeClr val="bg1"/>
            </a:solidFill>
          </a:endParaRPr>
        </a:p>
      </dsp:txBody>
      <dsp:txXfrm>
        <a:off x="3125754" y="1114451"/>
        <a:ext cx="2414632" cy="2138958"/>
      </dsp:txXfrm>
    </dsp:sp>
    <dsp:sp modelId="{E17CC01D-0179-4213-8507-2642FD71E37D}">
      <dsp:nvSpPr>
        <dsp:cNvPr id="0" name=""/>
        <dsp:cNvSpPr/>
      </dsp:nvSpPr>
      <dsp:spPr>
        <a:xfrm>
          <a:off x="5199958" y="601508"/>
          <a:ext cx="824381" cy="403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5199958" y="682147"/>
        <a:ext cx="703423" cy="241916"/>
      </dsp:txXfrm>
    </dsp:sp>
    <dsp:sp modelId="{D9B4A063-5EB3-400C-B9DB-A39CC426CD11}">
      <dsp:nvSpPr>
        <dsp:cNvPr id="0" name=""/>
        <dsp:cNvSpPr/>
      </dsp:nvSpPr>
      <dsp:spPr>
        <a:xfrm>
          <a:off x="6366536" y="558305"/>
          <a:ext cx="1619443" cy="73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 Treatment</a:t>
          </a:r>
          <a:endParaRPr lang="en-US" sz="1700" kern="1200" dirty="0"/>
        </a:p>
      </dsp:txBody>
      <dsp:txXfrm>
        <a:off x="6366536" y="558305"/>
        <a:ext cx="1619443" cy="489600"/>
      </dsp:txXfrm>
    </dsp:sp>
    <dsp:sp modelId="{6E9848B8-9A95-46C7-AF6C-C7BD4CF16F42}">
      <dsp:nvSpPr>
        <dsp:cNvPr id="0" name=""/>
        <dsp:cNvSpPr/>
      </dsp:nvSpPr>
      <dsp:spPr>
        <a:xfrm>
          <a:off x="6257246" y="1047905"/>
          <a:ext cx="2501408" cy="22720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>
            <a:solidFill>
              <a:schemeClr val="bg1"/>
            </a:solidFill>
          </a:endParaRPr>
        </a:p>
      </dsp:txBody>
      <dsp:txXfrm>
        <a:off x="6323792" y="1114451"/>
        <a:ext cx="2368316" cy="2138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E7CAF-F900-4AF5-A4B3-A615FE79F70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D5088-5B9B-4F7A-B99A-7D0FDE05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60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45C63-1CEF-4303-B525-9E2AFDD9AB9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3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36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7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7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6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7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4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9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501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55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8E538-46CD-4235-9BF4-9AE4646A65A6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1CBB4-90E1-4206-9C8C-449A8DDD1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8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inghengli@cpp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6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emf"/><Relationship Id="rId5" Type="http://schemas.openxmlformats.org/officeDocument/2006/relationships/image" Target="../media/image6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6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8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0.png"/><Relationship Id="rId4" Type="http://schemas.openxmlformats.org/officeDocument/2006/relationships/image" Target="../media/image94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Sustainable Reverse Osmosis Water Desalination 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12743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err="1" smtClean="0"/>
              <a:t>Mingheng</a:t>
            </a:r>
            <a:r>
              <a:rPr lang="en-US" dirty="0" smtClean="0"/>
              <a:t> Li, Professor</a:t>
            </a:r>
          </a:p>
          <a:p>
            <a:r>
              <a:rPr lang="en-US" dirty="0" smtClean="0"/>
              <a:t>Department of Chemical and Materials Engineering</a:t>
            </a:r>
          </a:p>
          <a:p>
            <a:r>
              <a:rPr lang="en-US" dirty="0" smtClean="0"/>
              <a:t>California State Polytechnic University, Pomona</a:t>
            </a:r>
          </a:p>
          <a:p>
            <a:r>
              <a:rPr lang="en-US" dirty="0" smtClean="0"/>
              <a:t>Email: </a:t>
            </a:r>
            <a:r>
              <a:rPr lang="en-US" dirty="0" smtClean="0">
                <a:hlinkClick r:id="rId2"/>
              </a:rPr>
              <a:t>minghengli@cpp.edu</a:t>
            </a:r>
            <a:endParaRPr lang="en-US" dirty="0" smtClean="0"/>
          </a:p>
          <a:p>
            <a:r>
              <a:rPr lang="en-US" dirty="0" smtClean="0"/>
              <a:t>Tel: (909)869-3668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72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500132" y="1690689"/>
                <a:ext cx="7304269" cy="4710112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Specific Energy Consumption</a:t>
                </a:r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5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𝑆𝐸𝐶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</m:den>
                            </m:f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Normalized Specific Energy Consumption </a:t>
                </a:r>
              </a:p>
              <a:p>
                <a:pPr marL="0" indent="0">
                  <a:buNone/>
                </a:pPr>
                <a:endParaRPr lang="en-US" i="1" dirty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5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𝑆𝐸𝐶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𝑆𝐸𝐶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</m:den>
                            </m:f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Pump efficiency is usually assumed to be constant for simplified analysis</a:t>
                </a: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0132" y="1690689"/>
                <a:ext cx="7304269" cy="4710112"/>
              </a:xfrm>
              <a:blipFill rotWithShape="0">
                <a:blip r:embed="rId2"/>
                <a:stretch>
                  <a:fillRect l="-918" t="-2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Energy Consumption in RO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8736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Constrained Optimization Model</a:t>
            </a:r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362700" y="2717996"/>
                <a:ext cx="4294689" cy="1437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lim>
                                </m:limLow>
                              </m:fName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𝑁𝑆𝐸𝐶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func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)(1−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p>
                            </m:s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</m:m>
                    </m:oMath>
                  </m:oMathPara>
                </a14:m>
                <a:endParaRPr lang="en-US" sz="2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700" y="2717996"/>
                <a:ext cx="4294689" cy="1437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446835" y="1886999"/>
            <a:ext cx="4074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Contour of NSEC ignoring pump efficiency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45" y="3245288"/>
            <a:ext cx="4238176" cy="32012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362700" y="1886999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Optimization of NSEC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66390" y="4481204"/>
            <a:ext cx="3886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</a:rPr>
              <a:t>The constrained nonlinear optimization may be solved by various computational tools, e.g., Excel, </a:t>
            </a:r>
            <a:r>
              <a:rPr lang="en-US" sz="2000" dirty="0" err="1">
                <a:latin typeface="Calibri" panose="020F0502020204030204" pitchFamily="34" charset="0"/>
              </a:rPr>
              <a:t>Matlab</a:t>
            </a:r>
            <a:r>
              <a:rPr lang="en-US" sz="2000" dirty="0">
                <a:latin typeface="Calibri" panose="020F0502020204030204" pitchFamily="34" charset="0"/>
              </a:rPr>
              <a:t> (</a:t>
            </a:r>
            <a:r>
              <a:rPr lang="en-US" sz="2000" dirty="0" err="1">
                <a:latin typeface="Calibri" panose="020F0502020204030204" pitchFamily="34" charset="0"/>
              </a:rPr>
              <a:t>fmincon</a:t>
            </a:r>
            <a:r>
              <a:rPr lang="en-US" sz="2000" dirty="0">
                <a:latin typeface="Calibri" panose="020F0502020204030204" pitchFamily="34" charset="0"/>
              </a:rPr>
              <a:t>), Lingo and GAMS etc.</a:t>
            </a:r>
          </a:p>
        </p:txBody>
      </p:sp>
    </p:spTree>
    <p:extLst>
      <p:ext uri="{BB962C8B-B14F-4D97-AF65-F5344CB8AC3E}">
        <p14:creationId xmlns:p14="http://schemas.microsoft.com/office/powerpoint/2010/main" val="26168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49125" y="338329"/>
            <a:ext cx="10509812" cy="894373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Optimization Results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6403692" y="4343401"/>
            <a:ext cx="4035709" cy="2496065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NSEC gradually reduces as </a:t>
            </a:r>
            <a:r>
              <a:rPr lang="el-GR" dirty="0">
                <a:solidFill>
                  <a:schemeClr val="tx1"/>
                </a:solidFill>
                <a:latin typeface="Calibri" panose="020F0502020204030204" pitchFamily="34" charset="0"/>
              </a:rPr>
              <a:t>γ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 increases.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The lowest NSEC occurs at the thermodynamic limit where driving force is zero.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For single-stage without ERD, as </a:t>
            </a:r>
            <a:r>
              <a:rPr lang="el-GR" dirty="0">
                <a:solidFill>
                  <a:schemeClr val="tx1"/>
                </a:solidFill>
                <a:latin typeface="Calibri" panose="020F0502020204030204" pitchFamily="34" charset="0"/>
              </a:rPr>
              <a:t>γ →∞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, the minimum of NSEC is 4 and the corresponding recovery is 50%.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259" y="4012071"/>
            <a:ext cx="3467959" cy="28459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1142731"/>
            <a:ext cx="3523469" cy="28405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56" y="1163327"/>
            <a:ext cx="3528740" cy="281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Trade-off between Capital Investment and Energy Consumption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30624" y="2463894"/>
                <a:ext cx="5060576" cy="2583235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</m:func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den>
                            </m:f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)(1−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p>
                            </m:s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0624" y="2463894"/>
                <a:ext cx="5060576" cy="2583235"/>
              </a:xfrm>
              <a:blipFill rotWithShape="0">
                <a:blip r:embed="rId2"/>
                <a:stretch>
                  <a:fillRect t="-3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13" y="2141086"/>
            <a:ext cx="4928628" cy="397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24443" y="4572000"/>
            <a:ext cx="7408333" cy="2054612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Retentate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 from a RO stage is pressurized by a booster pump and sent as feed to the next stage.</a:t>
            </a: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An energy recovery device (ERD) is used to recover the hydraulic energy of the high pressure brine reject, thus reducing feed pump power consumption.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Effect of Staged Operation and ERD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41" y="2057400"/>
            <a:ext cx="7520443" cy="239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8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134878" y="1690688"/>
                <a:ext cx="7554097" cy="5379308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lim>
                                </m:limLow>
                              </m:fNam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𝑆𝐸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func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𝑌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nary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𝜂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𝑒𝑟𝑑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(1−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b>
                                    </m:sSub>
                                  </m:den>
                                </m:f>
                              </m:num>
                              <m:den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nary>
                                      <m:naryPr>
                                        <m:chr m:val="∏"/>
                                        <m:limLoc m:val="undOvr"/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</m:e>
                                    </m:nary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func>
                                  <m:func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ln</m:t>
                                    </m:r>
                                    <m: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𝑌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func>
                              </m:e>
                            </m:d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=1,...,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=2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𝛾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nary>
                                <m:nary>
                                  <m:naryPr>
                                    <m:chr m:val="∏"/>
                                    <m:limLoc m:val="undOvr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</m:e>
                                </m:nary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=1,...,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=1,...,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=1,...,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/(1−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)(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=1,...,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nary>
                                  <m:naryPr>
                                    <m:chr m:val="∏"/>
                                    <m:limLoc m:val="undOvr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p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</m:e>
                                </m:nary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</m:sSub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34878" y="1690688"/>
                <a:ext cx="7554097" cy="5379308"/>
              </a:xfrm>
              <a:blipFill rotWithShape="0">
                <a:blip r:embed="rId2"/>
                <a:stretch>
                  <a:fillRect t="-6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Optimization Model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81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Optimization Results – without ERD</a:t>
            </a:r>
            <a:endParaRPr lang="en-US" dirty="0"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434186"/>
            <a:ext cx="3429000" cy="27008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971" y="1458106"/>
            <a:ext cx="3379803" cy="27008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935" y="4139196"/>
            <a:ext cx="3438839" cy="27008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153492"/>
            <a:ext cx="3429000" cy="27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6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Optimization Results – with ERD (</a:t>
            </a:r>
            <a:r>
              <a:rPr lang="el-GR" dirty="0" smtClean="0">
                <a:latin typeface="Calibri" panose="020F0502020204030204" pitchFamily="34" charset="0"/>
              </a:rPr>
              <a:t>η</a:t>
            </a:r>
            <a:r>
              <a:rPr lang="en-US" baseline="-25000" dirty="0" smtClean="0">
                <a:latin typeface="Calibri" panose="020F0502020204030204" pitchFamily="34" charset="0"/>
              </a:rPr>
              <a:t>ERD</a:t>
            </a:r>
            <a:r>
              <a:rPr lang="en-US" dirty="0" smtClean="0">
                <a:latin typeface="Calibri" panose="020F0502020204030204" pitchFamily="34" charset="0"/>
              </a:rPr>
              <a:t> = 90%)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67" y="1626068"/>
            <a:ext cx="3122981" cy="2495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12" y="1628127"/>
            <a:ext cx="3165824" cy="24935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827" y="4269261"/>
            <a:ext cx="3265347" cy="25646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12" y="4269260"/>
            <a:ext cx="3200400" cy="252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6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Optimization Results – with ERD (</a:t>
            </a:r>
            <a:r>
              <a:rPr lang="el-GR" dirty="0" smtClean="0">
                <a:latin typeface="+mn-lt"/>
              </a:rPr>
              <a:t>η</a:t>
            </a:r>
            <a:r>
              <a:rPr lang="en-US" baseline="-25000" dirty="0" smtClean="0">
                <a:latin typeface="+mn-lt"/>
              </a:rPr>
              <a:t>ERD</a:t>
            </a:r>
            <a:r>
              <a:rPr lang="en-US" dirty="0" smtClean="0">
                <a:latin typeface="+mn-lt"/>
              </a:rPr>
              <a:t> = 90%, </a:t>
            </a:r>
            <a:r>
              <a:rPr lang="en-US" dirty="0" err="1" smtClean="0">
                <a:latin typeface="+mn-lt"/>
              </a:rPr>
              <a:t>Y</a:t>
            </a:r>
            <a:r>
              <a:rPr lang="en-US" baseline="-25000" dirty="0" err="1" smtClean="0">
                <a:latin typeface="+mn-lt"/>
              </a:rPr>
              <a:t>min</a:t>
            </a:r>
            <a:r>
              <a:rPr lang="en-US" dirty="0" smtClean="0">
                <a:latin typeface="+mn-lt"/>
              </a:rPr>
              <a:t> </a:t>
            </a:r>
            <a:r>
              <a:rPr lang="en-US" dirty="0">
                <a:latin typeface="+mn-lt"/>
              </a:rPr>
              <a:t>= </a:t>
            </a:r>
            <a:r>
              <a:rPr lang="en-US" dirty="0" smtClean="0">
                <a:latin typeface="+mn-lt"/>
              </a:rPr>
              <a:t>80%)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53" y="1672718"/>
            <a:ext cx="3146685" cy="2514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1672719"/>
            <a:ext cx="3224916" cy="25401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401" y="4212032"/>
            <a:ext cx="3260986" cy="25612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505" y="4283183"/>
            <a:ext cx="3148012" cy="252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157468" y="1539433"/>
                <a:ext cx="9398643" cy="4937567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A larger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/>
                  <a:t> allows SWRO to be operated closer to the thermodynamic limit, thus reducing NSEC. However, The </a:t>
                </a:r>
                <a:r>
                  <a:rPr lang="en-US" dirty="0"/>
                  <a:t>NSEC flattens out 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 becomes </a:t>
                </a:r>
                <a:r>
                  <a:rPr lang="en-US" dirty="0" smtClean="0"/>
                  <a:t>sufficiently large</a:t>
                </a:r>
                <a:r>
                  <a:rPr lang="en-US" dirty="0"/>
                  <a:t>.</a:t>
                </a:r>
                <a:endParaRPr lang="en-US" dirty="0" smtClean="0"/>
              </a:p>
              <a:p>
                <a:r>
                  <a:rPr lang="en-US" dirty="0" smtClean="0"/>
                  <a:t>Using more stages not only reduces NSEC, but also improves overall recovery. The NSEC flattens out when the number of stages increases.</a:t>
                </a:r>
              </a:p>
              <a:p>
                <a:r>
                  <a:rPr lang="en-US" dirty="0" smtClean="0"/>
                  <a:t>ERD can significantly reduce NSEC, theoretically to 1, while the corresponding recovery approaches 0.</a:t>
                </a:r>
              </a:p>
              <a:p>
                <a:r>
                  <a:rPr lang="en-US" dirty="0" smtClean="0"/>
                  <a:t>It is possible to obtain an NSEC below 3 </a:t>
                </a:r>
                <a:r>
                  <a:rPr lang="en-US" dirty="0"/>
                  <a:t>while maintaining 80% </a:t>
                </a:r>
                <a:r>
                  <a:rPr lang="en-US" dirty="0" smtClean="0"/>
                  <a:t>recovery using all three strategies (e.g., 3-stage, ERD with </a:t>
                </a:r>
                <a:r>
                  <a:rPr lang="en-US" dirty="0"/>
                  <a:t>an efficiency of 90% </a:t>
                </a:r>
                <a:r>
                  <a:rPr lang="en-US" dirty="0" smtClean="0"/>
                  <a:t>and a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baseline="-25000" smtClean="0">
                        <a:latin typeface="Cambria Math" panose="02040503050406030204" pitchFamily="18" charset="0"/>
                      </a:rPr>
                      <m:t>𝑡𝑜𝑡𝑎𝑙</m:t>
                    </m:r>
                  </m:oMath>
                </a14:m>
                <a:r>
                  <a:rPr lang="en-US" dirty="0" smtClean="0"/>
                  <a:t> of 2).</a:t>
                </a: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57468" y="1539433"/>
                <a:ext cx="9398643" cy="4937567"/>
              </a:xfrm>
              <a:blipFill rotWithShape="0">
                <a:blip r:embed="rId2"/>
                <a:stretch>
                  <a:fillRect l="-1167" t="-2099" r="-1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Observations of Optimization Results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464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Robin\Desktop\Water-Dropl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286250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1834" y="2209800"/>
            <a:ext cx="7408333" cy="3450696"/>
          </a:xfrm>
        </p:spPr>
        <p:txBody>
          <a:bodyPr>
            <a:normAutofit fontScale="92500"/>
          </a:bodyPr>
          <a:lstStyle/>
          <a:p>
            <a:pPr marL="514350" indent="-514350">
              <a:buAutoNum type="romanUcPeriod"/>
            </a:pPr>
            <a:r>
              <a:rPr lang="en-US" dirty="0" smtClean="0"/>
              <a:t>Introduction/Background</a:t>
            </a:r>
          </a:p>
          <a:p>
            <a:pPr marL="514350" indent="-514350">
              <a:buAutoNum type="romanUcPeriod"/>
            </a:pPr>
            <a:r>
              <a:rPr lang="en-US" dirty="0"/>
              <a:t>Optimization of SEC in </a:t>
            </a:r>
            <a:r>
              <a:rPr lang="en-US" dirty="0" smtClean="0"/>
              <a:t>SWRO</a:t>
            </a:r>
          </a:p>
          <a:p>
            <a:pPr marL="514350" indent="-514350">
              <a:buAutoNum type="romanUcPeriod"/>
            </a:pPr>
            <a:r>
              <a:rPr lang="en-US" dirty="0" smtClean="0"/>
              <a:t>Comparison between </a:t>
            </a:r>
            <a:r>
              <a:rPr lang="en-US" dirty="0"/>
              <a:t>SWRO and </a:t>
            </a:r>
            <a:r>
              <a:rPr lang="en-US" dirty="0" smtClean="0"/>
              <a:t>BWRO</a:t>
            </a:r>
          </a:p>
          <a:p>
            <a:pPr marL="514350" indent="-514350">
              <a:buAutoNum type="romanUcPeriod"/>
            </a:pPr>
            <a:r>
              <a:rPr lang="en-US" dirty="0" smtClean="0"/>
              <a:t>Hydrodynamics </a:t>
            </a:r>
            <a:r>
              <a:rPr lang="en-US" dirty="0"/>
              <a:t>and Concentration </a:t>
            </a:r>
            <a:r>
              <a:rPr lang="en-US" dirty="0" smtClean="0"/>
              <a:t>Polarization</a:t>
            </a:r>
          </a:p>
          <a:p>
            <a:pPr marL="514350" indent="-514350">
              <a:buAutoNum type="romanUcPeriod"/>
            </a:pPr>
            <a:r>
              <a:rPr lang="en-US" dirty="0" smtClean="0"/>
              <a:t>Power </a:t>
            </a:r>
            <a:r>
              <a:rPr lang="en-US" dirty="0"/>
              <a:t>Generation </a:t>
            </a:r>
            <a:r>
              <a:rPr lang="en-US" dirty="0" smtClean="0"/>
              <a:t>by </a:t>
            </a:r>
            <a:r>
              <a:rPr lang="en-US" dirty="0"/>
              <a:t>Pressure Retarded </a:t>
            </a:r>
            <a:r>
              <a:rPr lang="en-US" dirty="0" smtClean="0"/>
              <a:t>Osmosis</a:t>
            </a:r>
          </a:p>
          <a:p>
            <a:pPr marL="514350" indent="-514350">
              <a:buAutoNum type="romanUcPeriod"/>
            </a:pPr>
            <a:r>
              <a:rPr lang="en-US" dirty="0" smtClean="0"/>
              <a:t>An Industrial Case Study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Outline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NSEC of RO at Thermodynamic Limit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950865" y="2228373"/>
                <a:ext cx="4800600" cy="1210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𝑁𝑆𝐸𝐶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𝑌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d>
                                          <m:dPr>
                                            <m:begChr m:val=""/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𝜂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𝑒𝑟𝑑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2000">
                                                <a:latin typeface="Cambria Math" panose="02040503050406030204" pitchFamily="18" charset="0"/>
                                              </a:rPr>
                                              <m:t>(1−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𝑌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𝑁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nary>
                              </m:num>
                              <m:den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begChr m:val=""/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nary>
                                          <m:naryPr>
                                            <m:chr m:val="∏"/>
                                            <m:limLoc m:val="undOvr"/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naryPr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en-US" sz="2000">
                                                <a:latin typeface="Cambria Math" panose="02040503050406030204" pitchFamily="18" charset="0"/>
                                              </a:rPr>
                                              <m:t>=1</m:t>
                                            </m:r>
                                          </m:sub>
                                          <m:sup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sup>
                                          <m:e>
                                            <m:d>
                                              <m:dPr>
                                                <m:endChr m:val=""/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2000">
                                                    <a:latin typeface="Cambria Math" panose="02040503050406030204" pitchFamily="18" charset="0"/>
                                                  </a:rPr>
                                                  <m:t>1−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𝑌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𝑗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</m:e>
                                        </m:nary>
                                      </m:e>
                                    </m:d>
                                  </m:e>
                                </m:d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0865" y="2228373"/>
                <a:ext cx="4800600" cy="12106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227023" y="3561250"/>
                <a:ext cx="4124142" cy="42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At thermodynamic limit,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7023" y="3561250"/>
                <a:ext cx="4124142" cy="424796"/>
              </a:xfrm>
              <a:prstGeom prst="rect">
                <a:avLst/>
              </a:prstGeom>
              <a:blipFill rotWithShape="0">
                <a:blip r:embed="rId3"/>
                <a:stretch>
                  <a:fillRect l="-1477" t="-5714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116645" y="4027994"/>
                <a:ext cx="4333429" cy="1074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𝑁𝑆𝐸𝐶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p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nary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+(1−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𝑒𝑟𝑑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nary>
                                  <m:naryPr>
                                    <m:chr m:val="∏"/>
                                    <m:limLoc m:val="undOvr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nary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645" y="4027994"/>
                <a:ext cx="4333429" cy="107471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2219730" y="5015975"/>
            <a:ext cx="20457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Optimal solution: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438944" y="5443651"/>
                <a:ext cx="3824445" cy="4116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>
                          <a:latin typeface="Cambria Math" panose="02040503050406030204" pitchFamily="18" charset="0"/>
                        </a:rPr>
                        <m:t>=...=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sz="20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(1−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1/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8944" y="5443651"/>
                <a:ext cx="3824445" cy="411651"/>
              </a:xfrm>
              <a:prstGeom prst="rect">
                <a:avLst/>
              </a:prstGeom>
              <a:blipFill rotWithShape="0">
                <a:blip r:embed="rId5"/>
                <a:stretch>
                  <a:fillRect b="-13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15347" y="6055240"/>
                <a:ext cx="5271636" cy="7836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𝑁𝑆𝐸𝐶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2000">
                                                    <a:latin typeface="Cambria Math" panose="02040503050406030204" pitchFamily="18" charset="0"/>
                                                  </a:rPr>
                                                  <m:t>1−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𝑌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𝑜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200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type m:val="lin"/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00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𝑁</m:t>
                                                </m:r>
                                              </m:den>
                                            </m:f>
                                          </m:sup>
                                        </m:sSup>
                                        <m: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+(1−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𝜂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𝑒𝑟𝑑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5347" y="6055240"/>
                <a:ext cx="5271636" cy="78367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2312327" y="1749324"/>
            <a:ext cx="5266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NSEC for multi-stage RO with booster pumps and ERD:</a:t>
            </a:r>
          </a:p>
        </p:txBody>
      </p:sp>
    </p:spTree>
    <p:extLst>
      <p:ext uri="{BB962C8B-B14F-4D97-AF65-F5344CB8AC3E}">
        <p14:creationId xmlns:p14="http://schemas.microsoft.com/office/powerpoint/2010/main" val="5684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198" y="3154657"/>
            <a:ext cx="4352729" cy="352732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Theoretical Value of NSEC at Thermodynamic Limit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38200" y="1966927"/>
                <a:ext cx="5627225" cy="4347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For single- or multi-stage spiral wound RO, the reduction in NSEC due to an ERD at the thermodynamic limit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sz="2000">
                            <a:latin typeface="Cambria Math" panose="02040503050406030204" pitchFamily="18" charset="0"/>
                          </a:rPr>
                          <m:t>𝑒𝑟𝑑</m:t>
                        </m:r>
                      </m:sub>
                    </m:sSub>
                    <m:r>
                      <a:rPr lang="en-US" sz="200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200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2000" dirty="0"/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Infinite number of RO stages with booster pumps and a 100% ERD is equivalent to an ideal theoretically reversible RO process, </a:t>
                </a:r>
                <a:r>
                  <a:rPr lang="en-US" sz="2000" dirty="0" smtClean="0"/>
                  <a:t>or</a:t>
                </a:r>
              </a:p>
              <a:p>
                <a:pPr algn="ctr"/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3"/>
                              <m:mcJc m:val="center"/>
                            </m:mcPr>
                          </m:mc>
                        </m:mcs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𝑁𝑆𝐸𝐶</m:t>
                          </m:r>
                        </m:e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  <m:e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unc>
                                    <m:func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fName>
                                    <m:e>
                                      <m:d>
                                        <m:dPr>
                                          <m:endChr m:val=""/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𝑌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𝑜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num>
                            <m:den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den>
                          </m:f>
                        </m:e>
                      </m:mr>
                    </m:m>
                  </m:oMath>
                </a14:m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Multi-stage design works better at high recoveries. ERD works better at low recoveries.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Brine recirculation would </a:t>
                </a:r>
                <a:r>
                  <a:rPr lang="en-US" sz="2000" u="sng" dirty="0"/>
                  <a:t>not</a:t>
                </a:r>
                <a:r>
                  <a:rPr lang="en-US" sz="2000" dirty="0"/>
                  <a:t> reduce NSEC.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66927"/>
                <a:ext cx="5627225" cy="4347729"/>
              </a:xfrm>
              <a:prstGeom prst="rect">
                <a:avLst/>
              </a:prstGeom>
              <a:blipFill rotWithShape="0">
                <a:blip r:embed="rId3"/>
                <a:stretch>
                  <a:fillRect l="-975" t="-842" r="-542" b="-15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6562198" y="1966927"/>
            <a:ext cx="45147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Without ERD, the minimum of NSEC with infinite stages and inter-stage booster pumps is 3.1462.</a:t>
            </a:r>
          </a:p>
        </p:txBody>
      </p:sp>
    </p:spTree>
    <p:extLst>
      <p:ext uri="{BB962C8B-B14F-4D97-AF65-F5344CB8AC3E}">
        <p14:creationId xmlns:p14="http://schemas.microsoft.com/office/powerpoint/2010/main" val="100657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Section III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Differences and Similarities between SWRO and BWRO</a:t>
            </a:r>
            <a:endParaRPr lang="en-US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451712"/>
            <a:ext cx="1219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/>
              <a:t>Li, M. A Unified Model-Based Analysis and Optimization of Specific Energy Consumption in BWRO and SWRO, </a:t>
            </a:r>
            <a:r>
              <a:rPr lang="en-US" sz="1000" i="1" dirty="0"/>
              <a:t>Industrial &amp; Engineering Chemistry Research</a:t>
            </a:r>
            <a:r>
              <a:rPr lang="en-US" sz="1000" dirty="0"/>
              <a:t>, 52, 17241-17248, 2013. </a:t>
            </a:r>
          </a:p>
        </p:txBody>
      </p:sp>
    </p:spTree>
    <p:extLst>
      <p:ext uri="{BB962C8B-B14F-4D97-AF65-F5344CB8AC3E}">
        <p14:creationId xmlns:p14="http://schemas.microsoft.com/office/powerpoint/2010/main" val="7823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Difference in Seawater and Groundwater RO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981201" y="2679192"/>
                <a:ext cx="4346447" cy="2121408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𝑑𝑄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⋅</m:t>
                            </m:r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den>
                                </m:f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))</m:t>
                                </m:r>
                              </m:num>
                              <m:den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p>
                              <m:s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mr>
                        <m:m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@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@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</m:m>
                    </m:oMath>
                  </m:oMathPara>
                </a14:m>
                <a:endParaRPr lang="en-US" sz="1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981201" y="2679192"/>
                <a:ext cx="4346447" cy="2121408"/>
              </a:xfrm>
              <a:prstGeom prst="rect">
                <a:avLst/>
              </a:prstGeom>
              <a:blipFill rotWithShape="0">
                <a:blip r:embed="rId3"/>
                <a:stretch>
                  <a:fillRect t="-3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6553200" y="2676082"/>
                <a:ext cx="3822192" cy="2124518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𝑑𝑝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𝜅𝛼</m:t>
                            </m:r>
                            <m:sSup>
                              <m:s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𝑑𝑞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den>
                                </m:f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</m:m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6553200" y="2676082"/>
                <a:ext cx="3822192" cy="2124518"/>
              </a:xfrm>
              <a:prstGeom prst="rect">
                <a:avLst/>
              </a:prstGeom>
              <a:blipFill rotWithShape="0">
                <a:blip r:embed="rId4"/>
                <a:stretch>
                  <a:fillRect t="-2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430818" y="5097324"/>
                <a:ext cx="7779983" cy="423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𝛼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𝜅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𝑘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𝑞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𝑄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𝑝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𝑃</m:t>
                    </m:r>
                    <m:r>
                      <a:rPr lang="en-US" sz="20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0818" y="5097324"/>
                <a:ext cx="7779983" cy="423770"/>
              </a:xfrm>
              <a:prstGeom prst="rect">
                <a:avLst/>
              </a:prstGeom>
              <a:blipFill rotWithShape="0">
                <a:blip r:embed="rId5"/>
                <a:stretch>
                  <a:fillRect t="-7143" b="-1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439055" y="5650049"/>
                <a:ext cx="5461174" cy="4347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𝜅</m:t>
                            </m:r>
                          </m:e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sSubSup>
                              <m:sSub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𝑝𝑣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mr>
                      </m:m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055" y="5650049"/>
                <a:ext cx="5461174" cy="434799"/>
              </a:xfrm>
              <a:prstGeom prst="rect">
                <a:avLst/>
              </a:prstGeom>
              <a:blipFill rotWithShape="0">
                <a:blip r:embed="rId6"/>
                <a:stretch>
                  <a:fillRect b="-9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924369" y="1888166"/>
            <a:ext cx="7644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Process model accounting for pressure drop in feed channel</a:t>
            </a:r>
          </a:p>
        </p:txBody>
      </p:sp>
    </p:spTree>
    <p:extLst>
      <p:ext uri="{BB962C8B-B14F-4D97-AF65-F5344CB8AC3E}">
        <p14:creationId xmlns:p14="http://schemas.microsoft.com/office/powerpoint/2010/main" val="35806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239" y="2765779"/>
            <a:ext cx="4583583" cy="371568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Plant Design Parameters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529856" y="2765780"/>
                <a:ext cx="3962400" cy="3443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alibri" panose="020F0502020204030204" pitchFamily="34" charset="0"/>
                  </a:rPr>
                  <a:t>Two important parameters show the difference between SWRO and BWRO: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</a:t>
                </a:r>
              </a:p>
              <a:p>
                <a:pPr lvl="2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𝜅</m:t>
                      </m:r>
                      <m:r>
                        <a:rPr lang="en-US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𝑘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Cambria Math" panose="02040503050406030204" pitchFamily="18" charset="0"/>
                            </a:rPr>
                            <m:t>𝜋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>
                  <a:latin typeface="Calibri" panose="020F050202020403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= 390 psi for seawater RO and 10-20 psi for  brackish water RO.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alibri" panose="020F0502020204030204" pitchFamily="34" charset="0"/>
                  </a:rPr>
                  <a:t>Current BWRO plants are not built to have a large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alibri" panose="020F0502020204030204" pitchFamily="34" charset="0"/>
                  </a:rPr>
                  <a:t>Effect of </a:t>
                </a:r>
                <a:r>
                  <a:rPr lang="en-US" dirty="0" err="1">
                    <a:latin typeface="Calibri" panose="020F0502020204030204" pitchFamily="34" charset="0"/>
                  </a:rPr>
                  <a:t>retentate</a:t>
                </a:r>
                <a:r>
                  <a:rPr lang="en-US" dirty="0">
                    <a:latin typeface="Calibri" panose="020F0502020204030204" pitchFamily="34" charset="0"/>
                  </a:rPr>
                  <a:t> pressure drop may not be ignored in BWRO because of a large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9856" y="2765780"/>
                <a:ext cx="3962400" cy="3443187"/>
              </a:xfrm>
              <a:prstGeom prst="rect">
                <a:avLst/>
              </a:prstGeom>
              <a:blipFill rotWithShape="0">
                <a:blip r:embed="rId3"/>
                <a:stretch>
                  <a:fillRect l="-923" t="-1062" r="-2154" b="-1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981200" y="1762920"/>
                <a:ext cx="84582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Calibri" panose="020F0502020204030204" pitchFamily="34" charset="0"/>
                  </a:rPr>
                  <a:t>Correlation of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sz="2400" dirty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sz="2400" dirty="0">
                    <a:latin typeface="Calibri" panose="020F0502020204030204" pitchFamily="34" charset="0"/>
                  </a:rPr>
                  <a:t> based on literature data from various plants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1762920"/>
                <a:ext cx="8458200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1081" t="-10526" r="-21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83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 Model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553200" y="2590800"/>
                <a:ext cx="3886320" cy="41131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lim>
                                </m:limLow>
                              </m:fNam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</m:func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type m:val="lin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(1</m:t>
                                    </m:r>
                                  </m:e>
                                </m:d>
                              </m:num>
                              <m:den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</m:e>
                                </m:d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𝜅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Sup>
                              <m:sSub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),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begChr m:val="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d>
                                      <m:dPr>
                                        <m:begChr m:val="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𝑞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den>
                                </m:f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end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𝑡𝑜𝑡𝑎𝑙</m:t>
                                    </m:r>
                                  </m:sub>
                                </m:sSub>
                              </m:e>
                            </m:d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type m:val="lin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𝛾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num>
                                  <m:den>
                                    <m:sSubSup>
                                      <m:sSub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(1</m:t>
                                </m:r>
                              </m:e>
                            </m:d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𝜅</m:t>
                                </m:r>
                              </m:e>
                              <m: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𝜅</m:t>
                                    </m:r>
                                  </m:e>
                                  <m: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Sup>
                                  <m:sSub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b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(1</m:t>
                                </m:r>
                              </m:e>
                            </m:d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(1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(1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</m:t>
                            </m:r>
                          </m:e>
                        </m:mr>
                      </m:m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2590800"/>
                <a:ext cx="3886320" cy="41131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828801" y="4077669"/>
                <a:ext cx="4421275" cy="2605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lim>
                                </m:limLow>
                              </m:fNam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</m:func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−(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𝑏𝑝</m:t>
                                    </m:r>
                                  </m:sub>
                                </m:s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  <m:f>
                                  <m:fPr>
                                    <m:type m:val="li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</m:den>
                                </m:f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begChr m:val="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nary>
                                          <m:naryPr>
                                            <m:chr m:val="∏"/>
                                            <m:limLoc m:val="undOvr"/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naryPr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=1</m:t>
                                            </m:r>
                                          </m:sub>
                                          <m:sup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sup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nary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</m:d>
                                  </m:e>
                                </m:d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𝜅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Sup>
                              <m:sSub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),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=1,2,...,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begChr m:val="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d>
                                      <m:dPr>
                                        <m:begChr m:val="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𝑞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160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den>
                                </m:f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=1,2,...,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=1,2,...,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1,@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=1,2,...,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</m:mr>
                      </m:m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1" y="4077669"/>
                <a:ext cx="4421275" cy="260565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981200" y="2590801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Left: Single- or multi-stage without booster pump</a:t>
            </a:r>
          </a:p>
          <a:p>
            <a:r>
              <a:rPr lang="en-US" dirty="0"/>
              <a:t>Right: Two-stage (2:1 layout) with booster pump</a:t>
            </a:r>
          </a:p>
        </p:txBody>
      </p:sp>
    </p:spTree>
    <p:extLst>
      <p:ext uri="{BB962C8B-B14F-4D97-AF65-F5344CB8AC3E}">
        <p14:creationId xmlns:p14="http://schemas.microsoft.com/office/powerpoint/2010/main" val="151784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Content Placeholder 8"/>
              <p:cNvGraphicFramePr>
                <a:graphicFrameLocks noGrp="1"/>
              </p:cNvGraphicFramePr>
              <p:nvPr>
                <p:ph idx="1"/>
                <p:extLst/>
              </p:nvPr>
            </p:nvGraphicFramePr>
            <p:xfrm>
              <a:off x="1981200" y="4114800"/>
              <a:ext cx="8382000" cy="13735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52671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47798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566823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786804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953882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650159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  <a:gridCol w="1916469">
                      <a:extLst>
                        <a:ext uri="{9D8B030D-6E8A-4147-A177-3AD203B41FA5}">
                          <a16:colId xmlns:a16="http://schemas.microsoft.com/office/drawing/2014/main" xmlns="" val="20006"/>
                        </a:ext>
                      </a:extLst>
                    </a:gridCol>
                    <a:gridCol w="1807394">
                      <a:extLst>
                        <a:ext uri="{9D8B030D-6E8A-4147-A177-3AD203B41FA5}">
                          <a16:colId xmlns:a16="http://schemas.microsoft.com/office/drawing/2014/main" xmlns="" val="20007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 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>
                                    <a:effectLst/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oMath>
                            </m:oMathPara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>
                                    <a:effectLst/>
                                    <a:latin typeface="Cambria Math" panose="02040503050406030204" pitchFamily="18" charset="0"/>
                                  </a:rPr>
                                  <m:t>𝜅</m:t>
                                </m:r>
                              </m:oMath>
                            </m:oMathPara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𝑁𝑆𝐸𝐶</m:t>
                              </m:r>
                            </m:oMath>
                          </a14:m>
                          <a:r>
                            <a:rPr lang="en-US" sz="2000" b="0" dirty="0">
                              <a:effectLst/>
                            </a:rPr>
                            <a:t> </a:t>
                          </a:r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oMath>
                            </m:oMathPara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smtClean="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0" smtClean="0">
                                  <a:effectLst/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b="0" smtClean="0">
                                  <a:effectLst/>
                                  <a:latin typeface="Cambria Math" panose="02040503050406030204" pitchFamily="18" charset="0"/>
                                </a:rPr>
                                <m:t>)/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oMath>
                          </a14:m>
                          <a:r>
                            <a:rPr lang="en-US" sz="2000" b="0" dirty="0" smtClean="0">
                              <a:effectLst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>
                                  <a:effectLst/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2000" b="0" i="1">
                                  <a:effectLst/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1">
                                  <a:effectLst/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smtClean="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 smtClean="0">
                                  <a:effectLst/>
                                  <a:latin typeface="Cambria Math" panose="02040503050406030204" pitchFamily="18" charset="0"/>
                                </a:rPr>
                                <m:t>)/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oMath>
                          </a14:m>
                          <a:r>
                            <a:rPr lang="en-US" sz="2000" b="0" dirty="0">
                              <a:effectLst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0" smtClean="0">
                                  <a:effectLst/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2000" b="0" i="1">
                                  <a:effectLst/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1">
                                  <a:effectLst/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2000" b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4962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BWRO 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0.059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22.9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0.75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16.1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12.7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4962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SWRO 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0.1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0.438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4.2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0.54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1.28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Content Placeholder 8"/>
              <p:cNvGraphicFramePr>
                <a:graphicFrameLocks noGrp="1"/>
              </p:cNvGraphicFramePr>
              <p:nvPr>
                <p:ph idx="1"/>
                <p:extLst/>
              </p:nvPr>
            </p:nvGraphicFramePr>
            <p:xfrm>
              <a:off x="1981200" y="4114800"/>
              <a:ext cx="8382000" cy="13735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52671"/>
                    <a:gridCol w="647798"/>
                    <a:gridCol w="566823"/>
                    <a:gridCol w="786804"/>
                    <a:gridCol w="953882"/>
                    <a:gridCol w="650159"/>
                    <a:gridCol w="1916469"/>
                    <a:gridCol w="1807394"/>
                  </a:tblGrid>
                  <a:tr h="3810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 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165094" t="-20635" r="-1038679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302151" t="-20635" r="-1083871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289922" t="-20635" r="-681395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322436" t="-20635" r="-463462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615888" t="-20635" r="-575701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243175" t="-20635" r="-95556" b="-2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365203" t="-20635" r="-1689" b="-298413"/>
                          </a:stretch>
                        </a:blipFill>
                      </a:tcPr>
                    </a:tc>
                  </a:tr>
                  <a:tr h="4962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BWRO 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0.059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22.9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0.75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16.1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12.7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b"/>
                    </a:tc>
                  </a:tr>
                  <a:tr h="4962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SWRO 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>
                              <a:effectLst/>
                            </a:rPr>
                            <a:t>0.1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0.438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4.2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0.54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1.28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2000" dirty="0">
                              <a:effectLst/>
                            </a:rPr>
                            <a:t>0.05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b"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Optimization of Single-Stage RO</a:t>
            </a:r>
            <a:endParaRPr lang="en-US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025" y="1591056"/>
            <a:ext cx="2910667" cy="23175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78" y="1591056"/>
            <a:ext cx="2942742" cy="23130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1591057"/>
            <a:ext cx="2934176" cy="23130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076450" y="5715000"/>
                <a:ext cx="80391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Pressure drop effect may be ignored in SWRO but not in BWRO.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The optimal recovery for BWRO is much higher mainly because of a smaller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Operation near thermodynamic limit is only valid for SWRO but not for BWRO.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450" y="5715000"/>
                <a:ext cx="8039100" cy="923330"/>
              </a:xfrm>
              <a:prstGeom prst="rect">
                <a:avLst/>
              </a:prstGeom>
              <a:blipFill rotWithShape="0">
                <a:blip r:embed="rId6"/>
                <a:stretch>
                  <a:fillRect l="-531" t="-3974" b="-92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761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Effect of RO Stage Configuration</a:t>
            </a:r>
            <a:endParaRPr lang="en-US" dirty="0">
              <a:latin typeface="+mn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551" y="3639671"/>
            <a:ext cx="6522498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12" y="2571329"/>
            <a:ext cx="3006964" cy="21366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77552" y="2133601"/>
            <a:ext cx="41985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US" sz="2000" dirty="0"/>
              <a:t>One stage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000" dirty="0"/>
              <a:t>Two stage without booster pump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000" dirty="0"/>
              <a:t>Two stage with booster pump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000" dirty="0"/>
              <a:t>One stage with brine recirculation</a:t>
            </a:r>
          </a:p>
        </p:txBody>
      </p:sp>
    </p:spTree>
    <p:extLst>
      <p:ext uri="{BB962C8B-B14F-4D97-AF65-F5344CB8AC3E}">
        <p14:creationId xmlns:p14="http://schemas.microsoft.com/office/powerpoint/2010/main" val="217226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Optimization Results for Two Cases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116" y="2021700"/>
            <a:ext cx="2831705" cy="22424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555846"/>
            <a:ext cx="2895778" cy="22931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115" y="4555845"/>
            <a:ext cx="2907100" cy="23021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133600" y="1610972"/>
                <a:ext cx="61650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  <a:ea typeface="SimSun" panose="02010600030101010101" pitchFamily="2" charset="-122"/>
                  </a:rPr>
                  <a:t> = </a:t>
                </a:r>
                <a:r>
                  <a:rPr lang="en-US" dirty="0">
                    <a:latin typeface="Calibri" panose="020F0502020204030204" pitchFamily="34" charset="0"/>
                  </a:rPr>
                  <a:t>1 (based on the first-stage in a two-stage RO)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610972"/>
                <a:ext cx="6165044" cy="369332"/>
              </a:xfrm>
              <a:prstGeom prst="rect">
                <a:avLst/>
              </a:prstGeom>
              <a:blipFill rotWithShape="0">
                <a:blip r:embed="rId5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187501" y="4186513"/>
                <a:ext cx="61650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  <a:ea typeface="SimSun" panose="02010600030101010101" pitchFamily="2" charset="-122"/>
                  </a:rPr>
                  <a:t> </a:t>
                </a:r>
                <a:r>
                  <a:rPr lang="en-US" dirty="0">
                    <a:latin typeface="Calibri" panose="020F0502020204030204" pitchFamily="34" charset="0"/>
                  </a:rPr>
                  <a:t>= 0.1 (based on the first-stage in a two-stage RO)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501" y="4186513"/>
                <a:ext cx="6165044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52" y="1972144"/>
            <a:ext cx="2871426" cy="2299627"/>
          </a:xfrm>
        </p:spPr>
      </p:pic>
    </p:spTree>
    <p:extLst>
      <p:ext uri="{BB962C8B-B14F-4D97-AF65-F5344CB8AC3E}">
        <p14:creationId xmlns:p14="http://schemas.microsoft.com/office/powerpoint/2010/main" val="10750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396068" y="1752601"/>
                <a:ext cx="7357533" cy="437356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dirty="0">
                    <a:solidFill>
                      <a:schemeClr val="tx1"/>
                    </a:solidFill>
                  </a:rPr>
                  <a:t>BWRO, single-stage is better than two-stage in terms of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NSEC (However, industrial design employs two-stage to achieve a more uniform flow). Using </a:t>
                </a:r>
                <a:r>
                  <a:rPr lang="en-US" dirty="0">
                    <a:solidFill>
                      <a:schemeClr val="tx1"/>
                    </a:solidFill>
                  </a:rPr>
                  <a:t>booster pump does not improve NSEC under optimal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conditions because of a very small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.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r>
                  <a:rPr lang="en-US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dirty="0">
                    <a:solidFill>
                      <a:schemeClr val="tx1"/>
                    </a:solidFill>
                  </a:rPr>
                  <a:t>SWRO, two-stage with booster pump could be better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than one-stage </a:t>
                </a:r>
                <a:r>
                  <a:rPr lang="en-US" dirty="0">
                    <a:solidFill>
                      <a:schemeClr val="tx1"/>
                    </a:solidFill>
                  </a:rPr>
                  <a:t>in terms of NSEC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</a:rPr>
                  <a:t>is sufficiently large. Using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booster pump </a:t>
                </a:r>
                <a:r>
                  <a:rPr lang="en-US" dirty="0">
                    <a:solidFill>
                      <a:schemeClr val="tx1"/>
                    </a:solidFill>
                  </a:rPr>
                  <a:t>does improve NSEC under optimal conditions.</a:t>
                </a:r>
              </a:p>
              <a:p>
                <a:r>
                  <a:rPr lang="en-US" dirty="0" smtClean="0">
                    <a:solidFill>
                      <a:schemeClr val="tx1"/>
                    </a:solidFill>
                  </a:rPr>
                  <a:t>Brine </a:t>
                </a:r>
                <a:r>
                  <a:rPr lang="en-US" dirty="0">
                    <a:solidFill>
                      <a:schemeClr val="tx1"/>
                    </a:solidFill>
                  </a:rPr>
                  <a:t>recirculation does not improve NSEC in BWRO due to increase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in feed </a:t>
                </a:r>
                <a:r>
                  <a:rPr lang="en-US" dirty="0">
                    <a:solidFill>
                      <a:schemeClr val="tx1"/>
                    </a:solidFill>
                  </a:rPr>
                  <a:t>salinity and </a:t>
                </a:r>
                <a:r>
                  <a:rPr lang="en-US" dirty="0" err="1">
                    <a:solidFill>
                      <a:schemeClr val="tx1"/>
                    </a:solidFill>
                  </a:rPr>
                  <a:t>retentate</a:t>
                </a:r>
                <a:r>
                  <a:rPr lang="en-US" dirty="0">
                    <a:solidFill>
                      <a:schemeClr val="tx1"/>
                    </a:solidFill>
                  </a:rPr>
                  <a:t> pressure drop.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96068" y="1752601"/>
                <a:ext cx="7357533" cy="4373563"/>
              </a:xfrm>
              <a:blipFill rotWithShape="0">
                <a:blip r:embed="rId2"/>
                <a:stretch>
                  <a:fillRect l="-1243" t="-2929" r="-23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Observations of Optimization Results</a:t>
            </a:r>
          </a:p>
        </p:txBody>
      </p:sp>
    </p:spTree>
    <p:extLst>
      <p:ext uri="{BB962C8B-B14F-4D97-AF65-F5344CB8AC3E}">
        <p14:creationId xmlns:p14="http://schemas.microsoft.com/office/powerpoint/2010/main" val="3087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Section I Introduction/Background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03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032" y="2463560"/>
            <a:ext cx="7772400" cy="19560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Section IV</a:t>
            </a:r>
            <a:br>
              <a:rPr lang="en-US" dirty="0" smtClean="0">
                <a:latin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</a:rPr>
              <a:t>Hydrodynamics and Concentration Polarization in Industrial RO Feed Channel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611779"/>
            <a:ext cx="8610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Li, M. Three-Dimensional CFD Analysis of Hydrodynamics and Concentration Polarization in an Industrial RO Feed Channel, in review.</a:t>
            </a:r>
          </a:p>
        </p:txBody>
      </p:sp>
    </p:spTree>
    <p:extLst>
      <p:ext uri="{BB962C8B-B14F-4D97-AF65-F5344CB8AC3E}">
        <p14:creationId xmlns:p14="http://schemas.microsoft.com/office/powerpoint/2010/main" val="347146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328406" y="1690688"/>
                <a:ext cx="4700793" cy="4436329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den>
                            </m:f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,@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 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 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,@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 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 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en-US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solidFill>
                      <a:schemeClr val="tx1"/>
                    </a:solidFill>
                  </a:rPr>
                  <a:t>Concentration </a:t>
                </a:r>
                <a:r>
                  <a:rPr lang="en-US" dirty="0">
                    <a:solidFill>
                      <a:schemeClr val="tx1"/>
                    </a:solidFill>
                  </a:rPr>
                  <a:t>Polarization Modulus: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5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𝑒𝑓𝑓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𝛥𝜋</m:t>
                                </m:r>
                              </m:den>
                            </m:f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≈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unc>
                              <m:func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exp</m:t>
                                </m:r>
                                <m: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𝐽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𝛿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</m:func>
                          </m:e>
                        </m:mr>
                      </m:m>
                    </m:oMath>
                  </m:oMathPara>
                </a14:m>
                <a:endParaRPr lang="en-US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solidFill>
                      <a:schemeClr val="tx1"/>
                    </a:solidFill>
                  </a:rPr>
                  <a:t>Mass transfer boundary layer in narrow flat channel: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=1.475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2/3</m:t>
                          </m:r>
                        </m:sup>
                      </m:sSup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𝑚𝑎𝑥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1/3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 smtClean="0">
                  <a:latin typeface="Calibri" panose="020F0502020204030204" pitchFamily="34" charset="0"/>
                </a:endParaRPr>
              </a:p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8406" y="1690688"/>
                <a:ext cx="4700793" cy="4436329"/>
              </a:xfrm>
              <a:blipFill rotWithShape="0">
                <a:blip r:embed="rId2"/>
                <a:stretch>
                  <a:fillRect l="-1427" t="-275" r="-14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Concentration Polarization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5245123" y="4495801"/>
            <a:ext cx="63574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</a:rPr>
              <a:t>It is discussed extensively in literature that concentration polarization has a strong adverse effect on water flux. However, we argue that its effect may not be so significant in commercial RO under realistic </a:t>
            </a:r>
            <a:r>
              <a:rPr lang="en-US" sz="2000" dirty="0" smtClean="0">
                <a:latin typeface="Calibri" panose="020F0502020204030204" pitchFamily="34" charset="0"/>
              </a:rPr>
              <a:t>industrial operating </a:t>
            </a:r>
            <a:r>
              <a:rPr lang="en-US" sz="2000" dirty="0">
                <a:latin typeface="Calibri" panose="020F0502020204030204" pitchFamily="34" charset="0"/>
              </a:rPr>
              <a:t>conditions.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23" y="1935228"/>
            <a:ext cx="6534225" cy="205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4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Commercial RO Feed Channel with Spacer Filaments </a:t>
            </a:r>
            <a:endParaRPr lang="en-US" dirty="0"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09801" y="476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842362" y="2564304"/>
          <a:ext cx="1699269" cy="1596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Bitmap Image" r:id="rId3" imgW="3871296" imgH="3238781" progId="Paint.Picture">
                  <p:embed/>
                </p:oleObj>
              </mc:Choice>
              <mc:Fallback>
                <p:oleObj name="Bitmap Image" r:id="rId3" imgW="3871296" imgH="32387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362" y="2564304"/>
                        <a:ext cx="1699269" cy="159610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511" y="2133601"/>
            <a:ext cx="3822897" cy="2424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t="20054" b="9376"/>
          <a:stretch/>
        </p:blipFill>
        <p:spPr>
          <a:xfrm>
            <a:off x="2789029" y="4737007"/>
            <a:ext cx="1752316" cy="16273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35541" y="6543644"/>
            <a:ext cx="3434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courtesy of M. Busch and J. Johnson, Dow Chemical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24601" y="1758173"/>
            <a:ext cx="4236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Geometry construction using COMSOL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11860" y="1759929"/>
            <a:ext cx="4236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Spiral wound RO feed spacer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6891" y="4160413"/>
            <a:ext cx="4242656" cy="246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52600" y="338328"/>
            <a:ext cx="8743248" cy="1252728"/>
          </a:xfrm>
        </p:spPr>
        <p:txBody>
          <a:bodyPr>
            <a:normAutofit fontScale="90000"/>
          </a:bodyPr>
          <a:lstStyle/>
          <a:p>
            <a:r>
              <a:rPr lang="en-US">
                <a:latin typeface="Calibri" panose="020F0502020204030204" pitchFamily="34" charset="0"/>
              </a:rPr>
              <a:t>Comparison </a:t>
            </a:r>
            <a:r>
              <a:rPr lang="en-US" smtClean="0">
                <a:latin typeface="Calibri" panose="020F0502020204030204" pitchFamily="34" charset="0"/>
              </a:rPr>
              <a:t>between </a:t>
            </a:r>
            <a:r>
              <a:rPr lang="en-US" dirty="0">
                <a:latin typeface="Calibri" panose="020F0502020204030204" pitchFamily="34" charset="0"/>
              </a:rPr>
              <a:t>Flat and Spacer-Filled Channels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897" y="4664562"/>
            <a:ext cx="2615509" cy="20513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975" y="4664562"/>
            <a:ext cx="2716041" cy="21411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633" y="1624376"/>
            <a:ext cx="4349123" cy="30068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6784" y="1591055"/>
            <a:ext cx="4110273" cy="309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3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52600" y="338328"/>
            <a:ext cx="86868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Comparison of Mass Transfer between Flat and Spacer-Filled Channels</a:t>
            </a:r>
            <a:endParaRPr lang="en-US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99" y="1591055"/>
            <a:ext cx="3021619" cy="24920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99" y="4264182"/>
            <a:ext cx="3051698" cy="25168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101" y="1710162"/>
            <a:ext cx="3079702" cy="22914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13" y="4336611"/>
            <a:ext cx="3092889" cy="252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508156" y="1865536"/>
                <a:ext cx="8686800" cy="3973950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 smtClean="0">
                    <a:latin typeface="Calibri" panose="020F0502020204030204" pitchFamily="34" charset="0"/>
                  </a:rPr>
                  <a:t>The pressure drop </a:t>
                </a:r>
                <a:r>
                  <a:rPr lang="en-US" sz="2000" dirty="0" err="1">
                    <a:latin typeface="Calibri" panose="020F0502020204030204" pitchFamily="34" charset="0"/>
                  </a:rPr>
                  <a:t>v.s</a:t>
                </a:r>
                <a:r>
                  <a:rPr lang="en-US" sz="2000" dirty="0">
                    <a:latin typeface="Calibri" panose="020F0502020204030204" pitchFamily="34" charset="0"/>
                  </a:rPr>
                  <a:t>. average longitudinal velocity can be approximated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̄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</m:acc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and the trend matches an empirical correlation previously derived from plant data. </a:t>
                </a:r>
              </a:p>
              <a:p>
                <a:r>
                  <a:rPr lang="en-US" sz="2000" dirty="0">
                    <a:latin typeface="Calibri" panose="020F0502020204030204" pitchFamily="34" charset="0"/>
                  </a:rPr>
                  <a:t>Substantial wall-parallel velocity near the membrane surface is observed, which helps suppress boundary layer development. Rolling cells are formed in the center of the feed channel, which promote transverse mixing.</a:t>
                </a:r>
              </a:p>
              <a:p>
                <a:r>
                  <a:rPr lang="en-US" sz="2000" dirty="0">
                    <a:latin typeface="Calibri" panose="020F0502020204030204" pitchFamily="34" charset="0"/>
                  </a:rPr>
                  <a:t>Different from concentration polarization phenomenon in flat, narrow channels, concentrated islands are isolated in regions near spacer filaments where flow is relatively stagnant. The local mass transfer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</a:t>
                </a:r>
                <a:r>
                  <a:rPr lang="en-US" sz="2000" dirty="0" smtClean="0">
                    <a:latin typeface="Calibri" panose="020F0502020204030204" pitchFamily="34" charset="0"/>
                  </a:rPr>
                  <a:t>oscillates. </a:t>
                </a:r>
                <a:r>
                  <a:rPr lang="en-US" sz="2000" dirty="0">
                    <a:latin typeface="Calibri" panose="020F0502020204030204" pitchFamily="34" charset="0"/>
                  </a:rPr>
                  <a:t>longitudinally but the cell-average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̄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appears fairly constant in cells adjacent to each other. It is shown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̄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̄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</m:acc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40</m:t>
                        </m:r>
                      </m:sup>
                    </m:sSup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under plant operating conditions. </a:t>
                </a:r>
              </a:p>
              <a:p>
                <a:r>
                  <a:rPr lang="en-US" sz="2000" dirty="0">
                    <a:latin typeface="Calibri" panose="020F0502020204030204" pitchFamily="34" charset="0"/>
                  </a:rPr>
                  <a:t>Concentration polarization </a:t>
                </a:r>
                <a:r>
                  <a:rPr lang="en-US" sz="2000" dirty="0" smtClean="0">
                    <a:latin typeface="Calibri" panose="020F0502020204030204" pitchFamily="34" charset="0"/>
                  </a:rPr>
                  <a:t>is not very significant in modeling industrial BRWO.</a:t>
                </a:r>
                <a:endParaRPr lang="en-US" sz="2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08156" y="1865536"/>
                <a:ext cx="8686800" cy="3973950"/>
              </a:xfrm>
              <a:blipFill rotWithShape="0">
                <a:blip r:embed="rId2"/>
                <a:stretch>
                  <a:fillRect l="-632" t="-1534" r="-1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Observations of the Effect of Feed Spacer Filaments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147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032" y="2463560"/>
            <a:ext cx="7772400" cy="20322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+mn-lt"/>
              </a:rPr>
              <a:t>Section V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Power Generation from Seawater or SWRO Brine by Pressure Retarded Osmosis</a:t>
            </a:r>
            <a:endParaRPr lang="en-US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1"/>
            <a:ext cx="104436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Li, M. Analysis and Optimization of Pressure Retarded Osmosis for Power Generation, </a:t>
            </a:r>
            <a:r>
              <a:rPr lang="en-US" sz="1000" i="1" dirty="0"/>
              <a:t>AIChE Journal</a:t>
            </a:r>
            <a:r>
              <a:rPr lang="en-US" sz="1000" dirty="0"/>
              <a:t>, 61, 1233-1241, 2015.</a:t>
            </a:r>
          </a:p>
        </p:txBody>
      </p:sp>
    </p:spTree>
    <p:extLst>
      <p:ext uri="{BB962C8B-B14F-4D97-AF65-F5344CB8AC3E}">
        <p14:creationId xmlns:p14="http://schemas.microsoft.com/office/powerpoint/2010/main" val="31120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3659660"/>
                <a:ext cx="8534400" cy="3198341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PRO may be used to generate power from seawater or brine from SWRO.</a:t>
                </a:r>
              </a:p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There are discussions in literature about integration of PRO with RO to reduce the energy consumption of RO.</a:t>
                </a:r>
              </a:p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Flux:  </a:t>
                </a:r>
                <a14:m>
                  <m:oMath xmlns:m="http://schemas.openxmlformats.org/officeDocument/2006/math">
                    <m:m>
                      <m:mPr>
                        <m:plcHide m:val="on"/>
                        <m:mcs>
                          <m:mc>
                            <m:mcPr>
                              <m:count m:val="3"/>
                              <m:mcJc m:val="center"/>
                            </m:mcPr>
                          </m:mc>
                        </m:mcs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e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is usually assumed to be constant in literature, which may not be true.</a:t>
                </a:r>
              </a:p>
              <a:p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Power Density: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𝑃𝐷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  Maximum occurs at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based on literature.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3659660"/>
                <a:ext cx="8534400" cy="3198341"/>
              </a:xfrm>
              <a:blipFill rotWithShape="0">
                <a:blip r:embed="rId2"/>
                <a:stretch>
                  <a:fillRect l="-1071" t="-3810" r="-1286" b="-4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Pressure Retarded Osmosis</a:t>
            </a:r>
            <a:endParaRPr lang="en-US" dirty="0">
              <a:latin typeface="+mn-lt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88" y="1591056"/>
            <a:ext cx="63722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0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391834" y="3200400"/>
                <a:ext cx="7408333" cy="3450696"/>
              </a:xfrm>
            </p:spPr>
            <p:txBody>
              <a:bodyPr>
                <a:normAutofit fontScale="92500"/>
              </a:bodyPr>
              <a:lstStyle/>
              <a:p>
                <a:pPr lvl="0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Specific Energy Production (SEP) </a:t>
                </a:r>
                <a:endParaRPr lang="en-US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𝑆𝐸𝑃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−1)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=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−1)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: dilution ratio at the end of the membrane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      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: applied pressure </a:t>
                </a:r>
              </a:p>
              <a:p>
                <a:pPr lvl="0"/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Normalized SEP or Osmotic to Hydraulic Efficiency </a:t>
                </a:r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 algn="ctr">
                  <a:buNone/>
                </a:pP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𝑁𝑆𝐸𝑃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𝑆𝐸𝑃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𝑆𝐸𝑃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)/(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</m:oMath>
                </a14:m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lvl="0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Power 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Density (PD)</a:t>
                </a:r>
              </a:p>
              <a:p>
                <a:pPr marL="0" indent="0">
                  <a:buNone/>
                </a:pP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91834" y="3200400"/>
                <a:ext cx="7408333" cy="3450696"/>
              </a:xfrm>
              <a:blipFill rotWithShape="0">
                <a:blip r:embed="rId2"/>
                <a:stretch>
                  <a:fillRect l="-1234" t="-24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Basic Definitions in PRO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1" y="1295400"/>
            <a:ext cx="63722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2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396068" y="1905001"/>
                <a:ext cx="7408333" cy="422116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Local water flux (assuming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𝐹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𝐹</m:t>
                        </m:r>
                      </m:sup>
                    </m:sSubSup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  <a:ea typeface="SimSun" panose="02010600030101010101" pitchFamily="2" charset="-122"/>
                    <a:cs typeface="Symbol" panose="05050102010706020507" pitchFamily="18" charset="2"/>
                  </a:rPr>
                  <a:t>):</a:t>
                </a:r>
              </a:p>
              <a:p>
                <a:pPr marL="0" indent="0" algn="ctr">
                  <a:buNone/>
                </a:pP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  <a:ea typeface="SimSun" panose="02010600030101010101" pitchFamily="2" charset="-122"/>
                    <a:cs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𝑑𝑄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𝑑𝐴</m:t>
                            </m:r>
                          </m:den>
                        </m:f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sup>
                    </m:sSub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Dimensionless 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form: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𝑑𝑞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=(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sup>
                    </m:sSub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)/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, and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Solution: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den>
                              </m:f>
                            </m:e>
                          </m:func>
                        </m:e>
                      </m:d>
                    </m:oMath>
                  </m:oMathPara>
                </a14:m>
                <a:endParaRPr lang="en-US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96068" y="1905001"/>
                <a:ext cx="7408333" cy="4221163"/>
              </a:xfrm>
              <a:blipFill rotWithShape="0">
                <a:blip r:embed="rId2"/>
                <a:stretch>
                  <a:fillRect l="-1481" t="-20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Characteristic Equation without Concentration Polarization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0" y="6126164"/>
            <a:ext cx="6400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>
                <a:latin typeface="Calibri" panose="020F0502020204030204" pitchFamily="34" charset="0"/>
              </a:rPr>
              <a:t>q</a:t>
            </a:r>
            <a:r>
              <a:rPr lang="en-US" sz="2200" i="1" baseline="-25000" dirty="0">
                <a:latin typeface="Calibri" panose="020F0502020204030204" pitchFamily="34" charset="0"/>
              </a:rPr>
              <a:t>d</a:t>
            </a:r>
            <a:r>
              <a:rPr lang="en-US" sz="2200" dirty="0">
                <a:latin typeface="Calibri" panose="020F0502020204030204" pitchFamily="34" charset="0"/>
              </a:rPr>
              <a:t>: dilution ratio at the end of the membrane</a:t>
            </a:r>
          </a:p>
        </p:txBody>
      </p:sp>
    </p:spTree>
    <p:extLst>
      <p:ext uri="{BB962C8B-B14F-4D97-AF65-F5344CB8AC3E}">
        <p14:creationId xmlns:p14="http://schemas.microsoft.com/office/powerpoint/2010/main" val="375143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/>
          </p:nvPr>
        </p:nvGraphicFramePr>
        <p:xfrm>
          <a:off x="1752600" y="1219200"/>
          <a:ext cx="8763000" cy="387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Industrial Water Desalination</a:t>
            </a:r>
            <a:endParaRPr lang="en-US" dirty="0"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815412" y="4572000"/>
            <a:ext cx="8534400" cy="738664"/>
            <a:chOff x="152400" y="5257800"/>
            <a:chExt cx="8534400" cy="738664"/>
          </a:xfrm>
        </p:grpSpPr>
        <p:sp>
          <p:nvSpPr>
            <p:cNvPr id="4" name="TextBox 3"/>
            <p:cNvSpPr txBox="1"/>
            <p:nvPr/>
          </p:nvSpPr>
          <p:spPr>
            <a:xfrm>
              <a:off x="152400" y="5257800"/>
              <a:ext cx="304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Calibri" panose="020F0502020204030204" pitchFamily="34" charset="0"/>
                </a:rPr>
                <a:t>Chemical addition</a:t>
              </a:r>
            </a:p>
            <a:p>
              <a:r>
                <a:rPr lang="en-US" sz="1400" dirty="0">
                  <a:latin typeface="Calibri" panose="020F0502020204030204" pitchFamily="34" charset="0"/>
                </a:rPr>
                <a:t>Cartridge filter 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24200" y="5257800"/>
              <a:ext cx="2438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latin typeface="Calibri" panose="020F0502020204030204" pitchFamily="34" charset="0"/>
                </a:rPr>
                <a:t>RO membrane to remove dissolved solids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24600" y="5257800"/>
              <a:ext cx="2362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latin typeface="Calibri" panose="020F0502020204030204" pitchFamily="34" charset="0"/>
                </a:rPr>
                <a:t>CO</a:t>
              </a:r>
              <a:r>
                <a:rPr lang="en-US" sz="1400" baseline="-25000" dirty="0">
                  <a:latin typeface="Calibri" panose="020F0502020204030204" pitchFamily="34" charset="0"/>
                </a:rPr>
                <a:t>2</a:t>
              </a:r>
              <a:r>
                <a:rPr lang="en-US" sz="1400" dirty="0">
                  <a:latin typeface="Calibri" panose="020F0502020204030204" pitchFamily="34" charset="0"/>
                </a:rPr>
                <a:t> removal, pH adjustment</a:t>
              </a:r>
            </a:p>
            <a:p>
              <a:pPr lvl="0"/>
              <a:r>
                <a:rPr lang="en-US" sz="1400" dirty="0">
                  <a:latin typeface="Calibri" panose="020F0502020204030204" pitchFamily="34" charset="0"/>
                </a:rPr>
                <a:t>Disinfection</a:t>
              </a:r>
            </a:p>
            <a:p>
              <a:pPr lvl="0"/>
              <a:r>
                <a:rPr lang="en-US" sz="1400" dirty="0">
                  <a:latin typeface="Calibri" panose="020F0502020204030204" pitchFamily="34" charset="0"/>
                </a:rPr>
                <a:t>Distribution</a:t>
              </a:r>
              <a:endParaRPr 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971933" y="5638800"/>
            <a:ext cx="8242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RO is the most versatile industrial technology to produce drinking water, consuming 0.5 kW/m</a:t>
            </a:r>
            <a:r>
              <a:rPr lang="en-US" sz="2000" baseline="30000" dirty="0"/>
              <a:t>3</a:t>
            </a:r>
            <a:r>
              <a:rPr lang="en-US" sz="2000" dirty="0"/>
              <a:t> and 3.5 kW/m</a:t>
            </a:r>
            <a:r>
              <a:rPr lang="en-US" sz="2000" baseline="30000" dirty="0"/>
              <a:t>3</a:t>
            </a:r>
            <a:r>
              <a:rPr lang="en-US" sz="2000" dirty="0"/>
              <a:t> energy.</a:t>
            </a:r>
          </a:p>
        </p:txBody>
      </p:sp>
    </p:spTree>
    <p:extLst>
      <p:ext uri="{BB962C8B-B14F-4D97-AF65-F5344CB8AC3E}">
        <p14:creationId xmlns:p14="http://schemas.microsoft.com/office/powerpoint/2010/main" val="268875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Optimization of NSEP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643" y="1756757"/>
            <a:ext cx="3114000" cy="23232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276" y="4419601"/>
            <a:ext cx="3140101" cy="23163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118654" y="4038600"/>
                <a:ext cx="4114800" cy="2450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Calibri" panose="020F0502020204030204" pitchFamily="34" charset="0"/>
                  </a:rPr>
                  <a:t>Optimization of NSEP: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max</m:t>
                                    </m:r>
                                  </m:e>
                                  <m:li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𝑆𝐸𝑃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den>
                                </m:f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p>
                            </m:sSup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8654" y="4038600"/>
                <a:ext cx="4114800" cy="2450864"/>
              </a:xfrm>
              <a:prstGeom prst="rect">
                <a:avLst/>
              </a:prstGeom>
              <a:blipFill rotWithShape="0">
                <a:blip r:embed="rId4"/>
                <a:stretch>
                  <a:fillRect l="-2370" t="-19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004354" y="1756758"/>
                <a:ext cx="4343400" cy="2281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400" dirty="0">
                    <a:latin typeface="Calibri" panose="020F0502020204030204" pitchFamily="34" charset="0"/>
                  </a:rPr>
                  <a:t>Observations from profiles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400" dirty="0">
                    <a:latin typeface="Calibri" panose="020F0502020204030204" pitchFamily="34" charset="0"/>
                  </a:rPr>
                  <a:t> and NSEP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increases 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reduces and/or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increases.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alibri" panose="020F0502020204030204" pitchFamily="34" charset="0"/>
                  </a:rPr>
                  <a:t>At a fixed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, there is an optimal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corresponding the maximum NSEP.</a:t>
                </a:r>
              </a:p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354" y="1756758"/>
                <a:ext cx="4343400" cy="2281843"/>
              </a:xfrm>
              <a:prstGeom prst="rect">
                <a:avLst/>
              </a:prstGeom>
              <a:blipFill rotWithShape="0">
                <a:blip r:embed="rId5"/>
                <a:stretch>
                  <a:fillRect l="-2247" t="-2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52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60" y="1812324"/>
            <a:ext cx="2860558" cy="225140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Optimization Results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26" y="1812324"/>
            <a:ext cx="2819400" cy="22514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527" y="1812325"/>
            <a:ext cx="2951317" cy="23295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11179" y="4363132"/>
                <a:ext cx="8369643" cy="1948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800" dirty="0">
                    <a:latin typeface="Calibri" panose="020F0502020204030204" pitchFamily="34" charset="0"/>
                  </a:rPr>
                  <a:t>Observations: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>
                    <a:latin typeface="Calibri" panose="020F0502020204030204" pitchFamily="34" charset="0"/>
                  </a:rPr>
                  <a:t>The optimal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shifts away from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200" i="1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as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𝐴</m:t>
                    </m:r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  <m:r>
                      <a:rPr lang="en-US" sz="2200" i="1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increases.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>
                    <a:latin typeface="Calibri" panose="020F0502020204030204" pitchFamily="34" charset="0"/>
                  </a:rPr>
                  <a:t>An increase in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𝐹</m:t>
                        </m:r>
                      </m:sup>
                    </m:sSubSup>
                    <m:r>
                      <a:rPr lang="en-US" sz="2200" i="1">
                        <a:latin typeface="Cambria Math" panose="02040503050406030204" pitchFamily="18" charset="0"/>
                      </a:rPr>
                      <m:t>/</m:t>
                    </m:r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) </a:t>
                </a:r>
                <a:r>
                  <a:rPr lang="en-US" sz="2200" i="1" dirty="0">
                    <a:latin typeface="Calibri" panose="020F0502020204030204" pitchFamily="34" charset="0"/>
                  </a:rPr>
                  <a:t>significantly</a:t>
                </a:r>
                <a:r>
                  <a:rPr lang="en-US" sz="2200" dirty="0">
                    <a:latin typeface="Calibri" panose="020F0502020204030204" pitchFamily="34" charset="0"/>
                  </a:rPr>
                  <a:t> reduces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and NSEP.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>
                    <a:latin typeface="Calibri" panose="020F0502020204030204" pitchFamily="34" charset="0"/>
                  </a:rPr>
                  <a:t>When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(or fresh water is used as feed solution), the largest NSEP occurs at forward osmosis conditions, i.e.,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en-US" sz="2200" dirty="0">
                    <a:latin typeface="Calibri" panose="020F0502020204030204" pitchFamily="34" charset="0"/>
                  </a:rPr>
                  <a:t> = 0.</a:t>
                </a:r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179" y="4363132"/>
                <a:ext cx="8369643" cy="1948931"/>
              </a:xfrm>
              <a:prstGeom prst="rect">
                <a:avLst/>
              </a:prstGeom>
              <a:blipFill rotWithShape="0">
                <a:blip r:embed="rId5"/>
                <a:stretch>
                  <a:fillRect l="-1531" t="-3135" r="-1093" b="-4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084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391834" y="4419601"/>
                <a:ext cx="7408333" cy="2163763"/>
              </a:xfrm>
            </p:spPr>
            <p:txBody>
              <a:bodyPr/>
              <a:lstStyle/>
              <a:p>
                <a:pPr lvl="0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Similarities between RO and PRO </a:t>
                </a: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A 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larger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allows the PRO to be operated closer to its thermodynamic limit, thus improving SEP.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A larger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allows the RO to be operated closer to its thermodynamic limit, thus improving </a:t>
                </a: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SEC.</a:t>
                </a: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91834" y="4419601"/>
                <a:ext cx="7408333" cy="2163763"/>
              </a:xfrm>
              <a:blipFill rotWithShape="0">
                <a:blip r:embed="rId2"/>
                <a:stretch>
                  <a:fillRect l="-1480" t="-4507" r="-1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Optimal Driving Force in PRO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126" y="1562961"/>
            <a:ext cx="3425021" cy="26956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884" y="1574212"/>
            <a:ext cx="3432130" cy="270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2514601" y="2133600"/>
                <a:ext cx="7408333" cy="3450696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max</m:t>
                                    </m:r>
                                  </m:e>
                                  <m:lim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x-non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𝑃𝐷</m:t>
                                </m:r>
                              </m:e>
                            </m:func>
                          </m:e>
                          <m:e>
                            <m:r>
                              <a:rPr lang="x-non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nary>
                                  <m:naryPr>
                                    <m:limLoc m:val="subSup"/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𝑑𝐴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den>
                            </m:f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𝑑𝑄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𝑑𝐴</m:t>
                                </m:r>
                              </m:den>
                            </m:f>
                          </m:e>
                          <m:e>
                            <m:r>
                              <a:rPr lang="x-non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</m:e>
                          <m:e>
                            <m:r>
                              <a:rPr lang="x-non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p>
                                </m:sSubSup>
                                <m:func>
                                  <m:func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exp</m:t>
                                    </m:r>
                                    <m: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</m:e>
                                </m:func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sub>
                                          <m:sup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𝐹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sSubSup>
                                          <m:sSubSup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sub>
                                          <m:sup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sup>
                                        </m:sSubSup>
                                      </m:den>
                                    </m:f>
                                    <m:func>
                                      <m:func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𝑒𝑥𝑝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</m:fName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</m:e>
                                    </m:func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  <m:func>
                                      <m:func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𝑒𝑥𝑝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</m:fName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</m:e>
                                    </m:func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𝐽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𝐽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func>
                                      <m:func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𝑒𝑥𝑝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</m:fName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</m:e>
                                    </m:func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  <m: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)−1]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4601" y="2133600"/>
                <a:ext cx="7408333" cy="3450696"/>
              </a:xfrm>
              <a:blipFill rotWithShape="0">
                <a:blip r:embed="rId2"/>
                <a:stretch>
                  <a:fillRect t="-3887" r="-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Optimization of PRO Accounting for Concentration Polarization</a:t>
            </a:r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14601" y="5410200"/>
                <a:ext cx="7408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en-US" dirty="0">
                    <a:latin typeface="Calibri" panose="020F0502020204030204" pitchFamily="34" charset="0"/>
                  </a:rPr>
                  <a:t> is in an implicit form.  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1" y="5410200"/>
                <a:ext cx="7408333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165" t="-10000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396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777314" y="1708898"/>
                <a:ext cx="8686800" cy="274320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>
                    <a:latin typeface="Calibri" panose="020F0502020204030204" pitchFamily="34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&lt;&lt;1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&lt;&lt;1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may be approximated by </a:t>
                </a:r>
                <a14:m>
                  <m:oMath xmlns:m="http://schemas.openxmlformats.org/officeDocument/2006/math">
                    <m:m>
                      <m:mPr>
                        <m:plcHide m:val="on"/>
                        <m:mcs>
                          <m:mc>
                            <m:mcPr>
                              <m:count m:val="3"/>
                              <m:mcJc m:val="center"/>
                            </m:mcPr>
                          </m:mc>
                        </m:mcs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≈</m:t>
                          </m:r>
                        </m:e>
                        <m:e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x-none" sz="20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x-none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  <m:sup>
                              <m:r>
                                <a:rPr lang="x-none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𝜎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mr>
                    </m:m>
                    <m:r>
                      <a:rPr lang="en-US" sz="200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=1/(1+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𝐵𝐾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/(1+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𝜋𝜎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. </a:t>
                </a:r>
              </a:p>
              <a:p>
                <a:r>
                  <a:rPr lang="en-US" sz="2000" dirty="0">
                    <a:latin typeface="Calibri" panose="020F0502020204030204" pitchFamily="34" charset="0"/>
                  </a:rPr>
                  <a:t>The characteristic equation becomes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(1−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)+</m:t>
                        </m:r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den>
                        </m:f>
                        <m:func>
                          <m:func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ln</m:t>
                            </m:r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 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den>
                            </m:f>
                          </m:e>
                        </m:func>
                      </m:e>
                    </m:d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𝐴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x-none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x-none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x-none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/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</m:sSubSup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. </a:t>
                </a:r>
              </a:p>
              <a:p>
                <a:endParaRPr lang="en-US" sz="2000" dirty="0">
                  <a:latin typeface="Calibri" panose="020F0502020204030204" pitchFamily="34" charset="0"/>
                </a:endParaRPr>
              </a:p>
              <a:p>
                <a:pPr lvl="0"/>
                <a:r>
                  <a:rPr lang="en-US" sz="2000" dirty="0">
                    <a:latin typeface="Calibri" panose="020F0502020204030204" pitchFamily="34" charset="0"/>
                  </a:rPr>
                  <a:t>Optimization model: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77314" y="1708898"/>
                <a:ext cx="8686800" cy="2743200"/>
              </a:xfrm>
              <a:blipFill rotWithShape="0">
                <a:blip r:embed="rId2"/>
                <a:stretch>
                  <a:fillRect l="-632" t="-2222" b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Short-Cut Optimization Method</a:t>
            </a:r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814385" y="4267201"/>
                <a:ext cx="4672915" cy="2378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max</m:t>
                                    </m:r>
                                  </m:e>
                                  <m:lim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func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𝑆𝐸𝑃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den>
                                </m:f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𝛼𝜎</m:t>
                            </m:r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−(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𝛼𝜎</m:t>
                            </m:r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p>
                            </m:sSup>
                          </m:e>
                        </m:m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sub>
                                </m:sSub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𝛼𝜎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</m:d>
                          </m:e>
                        </m:mr>
                        <m:mr>
                          <m:e>
                            <m:f>
                              <m:fPr>
                                <m:type m:val="lin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den>
                            </m:f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 sz="200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4385" y="4267201"/>
                <a:ext cx="4672915" cy="23789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893013" y="3810001"/>
                <a:ext cx="3317788" cy="2917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FF0000"/>
                    </a:solidFill>
                  </a:rPr>
                  <a:t>Note: </a:t>
                </a:r>
              </a:p>
              <a:p>
                <a:r>
                  <a:rPr lang="en-US" sz="2000" dirty="0">
                    <a:latin typeface="Calibri" panose="020F0502020204030204" pitchFamily="34" charset="0"/>
                  </a:rPr>
                  <a:t>It is found that this method provides very accurate solution to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. However, flux profile, NSEP and PD are better calculated using the original concentration polarization model and the derived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3013" y="3810001"/>
                <a:ext cx="3317788" cy="2917337"/>
              </a:xfrm>
              <a:prstGeom prst="rect">
                <a:avLst/>
              </a:prstGeom>
              <a:blipFill rotWithShape="0">
                <a:blip r:embed="rId4"/>
                <a:stretch>
                  <a:fillRect l="-2022" t="-1044" b="-16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840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Optimization Results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1295401"/>
            <a:ext cx="4953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Parameters are taken from literature (</a:t>
            </a:r>
            <a:r>
              <a:rPr lang="en-US" dirty="0" err="1">
                <a:latin typeface="Calibri" panose="020F0502020204030204" pitchFamily="34" charset="0"/>
              </a:rPr>
              <a:t>Achilli</a:t>
            </a:r>
            <a:r>
              <a:rPr lang="en-US" dirty="0">
                <a:latin typeface="Calibri" panose="020F0502020204030204" pitchFamily="34" charset="0"/>
              </a:rPr>
              <a:t>, JMS, 2009)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Comparison between short-cut and rigorous optimization methods (values obtained using the short-cut optimization method, if different from the rigorous method, are presented in parenthesis):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62200" y="3434900"/>
              <a:ext cx="7848601" cy="318923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940175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425306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282461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194557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514868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514868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  <a:gridCol w="976366">
                      <a:extLst>
                        <a:ext uri="{9D8B030D-6E8A-4147-A177-3AD203B41FA5}">
                          <a16:colId xmlns:a16="http://schemas.microsoft.com/office/drawing/2014/main" xmlns="" val="20006"/>
                        </a:ext>
                      </a:extLst>
                    </a:gridCol>
                  </a:tblGrid>
                  <a:tr h="2686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 panose="02040503050406030204" pitchFamily="18" charset="0"/>
                                </a:rPr>
                                <m:t>𝚫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𝛑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>
                              <a:effectLst/>
                              <a:latin typeface="Calibri" panose="020F0502020204030204" pitchFamily="34" charset="0"/>
                            </a:rPr>
                            <a:t> = 2763 </a:t>
                          </a:r>
                          <a:r>
                            <a:rPr lang="en-US" sz="1600" b="1" dirty="0" err="1">
                              <a:effectLst/>
                              <a:latin typeface="Calibri" panose="020F0502020204030204" pitchFamily="34" charset="0"/>
                            </a:rPr>
                            <a:t>kPa</a:t>
                          </a:r>
                          <a:r>
                            <a:rPr lang="en-US" sz="1600" b="1" dirty="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 b="1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kPa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𝐽</m:t>
                                      </m:r>
                                    </m:e>
                                    <m:sub>
                                      <m:r>
                                        <a:rPr lang="en-US" sz="16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sub>
                                  </m:sSub>
                                </m:e>
                              </m:ba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PD, W/m</a:t>
                          </a:r>
                          <a:r>
                            <a:rPr lang="en-US" sz="1600" baseline="30000"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𝜂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%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1521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1330 (1316)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2.16 (2.18)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2.87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=8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1300 (1295)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1.78 (1.79)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2.31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0.65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1.22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10.5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1260 (1259)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1.56 (1.56)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1.96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1.29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1.39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17.7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1190 (1186)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1.28 (1.28)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2.58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1.64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27.6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1070 (1067)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1.00 (1.01)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1.07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5.17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2.01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38.9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2686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 panose="02040503050406030204" pitchFamily="18" charset="0"/>
                                </a:rPr>
                                <m:t>𝚫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𝛑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>
                              <a:effectLst/>
                              <a:latin typeface="Calibri" panose="020F0502020204030204" pitchFamily="34" charset="0"/>
                            </a:rPr>
                            <a:t> = 2763 </a:t>
                          </a:r>
                          <a:r>
                            <a:rPr lang="en-US" sz="1600" b="1" dirty="0" err="1">
                              <a:effectLst/>
                              <a:latin typeface="Calibri" panose="020F0502020204030204" pitchFamily="34" charset="0"/>
                            </a:rPr>
                            <a:t>kPa</a:t>
                          </a:r>
                          <a:r>
                            <a:rPr lang="en-US" sz="1600" b="1" dirty="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 b="1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kPa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𝐽</m:t>
                                      </m:r>
                                    </m:e>
                                    <m:sub>
                                      <m:r>
                                        <a:rPr lang="en-US" sz="16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sub>
                                  </m:sSub>
                                </m:e>
                              </m:ba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PD, W/m</a:t>
                          </a:r>
                          <a:r>
                            <a:rPr lang="en-US" sz="1600" baseline="30000"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𝜂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, %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  <a:tr h="21521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2390 (2325)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3.38 (3.47)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8.07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=8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2260 (2244)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2.64 (2.66)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5.97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1.14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1.33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15.3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8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2140 (2133)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2.24 (2.25)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4.79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2.28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24.6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9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1950 (1943)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1.79 (1.80)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3.50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4.56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1.90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35.8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0"/>
                      </a:ext>
                    </a:extLst>
                  </a:tr>
                  <a:tr h="24098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m/s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1680 (1685)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1.38 (1.38)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2.32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9.13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2.37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47.4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62200" y="3434900"/>
              <a:ext cx="7848601" cy="303199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940175"/>
                    <a:gridCol w="1425306"/>
                    <a:gridCol w="1282461"/>
                    <a:gridCol w="1194557"/>
                    <a:gridCol w="514868"/>
                    <a:gridCol w="514868"/>
                    <a:gridCol w="976366"/>
                  </a:tblGrid>
                  <a:tr h="2694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20455" r="-304702" b="-107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36752" t="-20455" r="-315385" b="-107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263810" t="-20455" r="-251429" b="-107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PD, W/m</a:t>
                          </a:r>
                          <a:r>
                            <a:rPr lang="en-US" sz="1600" baseline="30000"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144048" t="-20455" r="-294048" b="-107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229412" t="-20455" r="-190588" b="-107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706250" t="-20455" r="-1250" b="-1077273"/>
                          </a:stretch>
                        </a:blipFill>
                      </a:tcPr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129268" r="-304702" b="-1056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1330 (1316)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2.16 (2.18)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2.87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229268" r="-304702" b="-956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1300 (1295)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1.78 (1.79)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2.31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0.65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1.22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10.5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329268" r="-304702" b="-856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1260 (1259)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1.56 (1.56)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1.96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1.29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1.39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17.7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429268" r="-304702" b="-756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1190 (1186)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1.28 (1.28)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2.58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1.64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27.6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529268" r="-304702" b="-656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1070 (1067)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1.00 (1.01)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1.07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5.17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2.01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38.9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694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586364" r="-304702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36752" t="-586364" r="-315385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263810" t="-586364" r="-251429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PD, W/m</a:t>
                          </a:r>
                          <a:r>
                            <a:rPr lang="en-US" sz="1600" baseline="30000"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144048" t="-586364" r="-294048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229412" t="-586364" r="-190588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706250" t="-586364" r="-1250" b="-511364"/>
                          </a:stretch>
                        </a:blipFill>
                      </a:tcPr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736585" r="-304702" b="-4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2390 (2325)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3.38 (3.47)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8.07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-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836585" r="-304702" b="-3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2260 (2244)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2.64 (2.66)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5.97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1.14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1.33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15.3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936585" r="-304702" b="-2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2140 (2133)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2.24 (2.25)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4.79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2.28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1.56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24.6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1036585" r="-304702" b="-1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1950 (1943)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1.79 (1.80)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3.50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4.56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1.90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35.8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313" t="-1136585" r="-304702" b="-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1680 (1685)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1.38 (1.38)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2.32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9.13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2.37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47.4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086600" y="1482266"/>
              <a:ext cx="3124200" cy="1641146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114995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009205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3104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Parameters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Value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4431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8.48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×1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m/s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24431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4.51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×1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s/m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2407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1.11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×1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−7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m/s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25855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1.87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×1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−9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m/s/</a:t>
                          </a:r>
                          <a:r>
                            <a:rPr lang="en-US" sz="1600" dirty="0" err="1">
                              <a:effectLst/>
                              <a:latin typeface="Calibri" panose="020F0502020204030204" pitchFamily="34" charset="0"/>
                            </a:rPr>
                            <a:t>kPa</a:t>
                          </a: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22560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2763, 4882 </a:t>
                          </a:r>
                          <a:r>
                            <a:rPr lang="en-US" sz="1600" dirty="0" err="1">
                              <a:effectLst/>
                              <a:latin typeface="Calibri" panose="020F0502020204030204" pitchFamily="34" charset="0"/>
                            </a:rPr>
                            <a:t>kPa</a:t>
                          </a: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086600" y="1482266"/>
              <a:ext cx="3124200" cy="1595553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114995"/>
                    <a:gridCol w="2009205"/>
                  </a:tblGrid>
                  <a:tr h="3104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Parameters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Calibri" panose="020F0502020204030204" pitchFamily="34" charset="0"/>
                            </a:rPr>
                            <a:t>Value  </a:t>
                          </a:r>
                          <a:endParaRPr lang="en-US" sz="16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  <a:tr h="24974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46" t="-146341" r="-181967" b="-4634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5758" t="-146341" r="-909" b="-463415"/>
                          </a:stretch>
                        </a:blipFill>
                      </a:tcPr>
                    </a:tc>
                  </a:tr>
                  <a:tr h="2609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46" t="-234884" r="-181967" b="-3418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5758" t="-234884" r="-909" b="-341860"/>
                          </a:stretch>
                        </a:blipFill>
                      </a:tcPr>
                    </a:tc>
                  </a:tr>
                  <a:tr h="2486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46" t="-351220" r="-181967" b="-2585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5758" t="-351220" r="-909" b="-258537"/>
                          </a:stretch>
                        </a:blipFill>
                      </a:tcPr>
                    </a:tc>
                  </a:tr>
                  <a:tr h="2764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46" t="-411111" r="-181967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5758" t="-411111" r="-909" b="-135556"/>
                          </a:stretch>
                        </a:blipFill>
                      </a:tcPr>
                    </a:tc>
                  </a:tr>
                  <a:tr h="2493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3"/>
                          <a:stretch>
                            <a:fillRect l="-546" t="-560976" r="-181967" b="-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2763, 4882 </a:t>
                          </a:r>
                          <a:r>
                            <a:rPr lang="en-US" sz="1600" dirty="0" err="1">
                              <a:effectLst/>
                              <a:latin typeface="Calibri" panose="020F0502020204030204" pitchFamily="34" charset="0"/>
                            </a:rPr>
                            <a:t>kPa</a:t>
                          </a:r>
                          <a:r>
                            <a:rPr lang="en-US" sz="1600" dirty="0">
                              <a:effectLst/>
                              <a:latin typeface="Calibri" panose="020F0502020204030204" pitchFamily="34" charset="0"/>
                            </a:rPr>
                            <a:t>  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054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Power Density and Flux Profile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518968" y="2465409"/>
                <a:ext cx="3352800" cy="240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ea typeface="SimSun" panose="02010600030101010101" pitchFamily="2" charset="-122"/>
                  </a:rPr>
                  <a:t>Six cases:</a:t>
                </a:r>
              </a:p>
              <a:p>
                <a:pPr algn="just"/>
                <a:endParaRPr lang="en-US" dirty="0">
                  <a:ea typeface="SimSun" panose="02010600030101010101" pitchFamily="2" charset="-122"/>
                </a:endParaRPr>
              </a:p>
              <a:p>
                <a:pPr algn="just"/>
                <a:r>
                  <a:rPr lang="en-US" dirty="0">
                    <a:ea typeface="SimSun" panose="02010600030101010101" pitchFamily="2" charset="-122"/>
                  </a:rPr>
                  <a:t>Black: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no CP. </a:t>
                </a:r>
              </a:p>
              <a:p>
                <a:pPr algn="just"/>
                <a:r>
                  <a:rPr lang="en-US" dirty="0">
                    <a:solidFill>
                      <a:srgbClr val="FF0000"/>
                    </a:solidFill>
                    <a:ea typeface="SimSun" panose="02010600030101010101" pitchFamily="2" charset="-122"/>
                  </a:rPr>
                  <a:t>Red</a:t>
                </a:r>
                <a:r>
                  <a:rPr lang="en-US" dirty="0">
                    <a:ea typeface="SimSun" panose="02010600030101010101" pitchFamily="2" charset="-122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with CP.</a:t>
                </a:r>
              </a:p>
              <a:p>
                <a:pPr algn="just"/>
                <a:r>
                  <a:rPr lang="en-US" dirty="0">
                    <a:solidFill>
                      <a:srgbClr val="FF33CC"/>
                    </a:solidFill>
                    <a:ea typeface="SimSun" panose="02010600030101010101" pitchFamily="2" charset="-122"/>
                  </a:rPr>
                  <a:t>Magenta</a:t>
                </a:r>
                <a:r>
                  <a:rPr lang="en-US" dirty="0">
                    <a:ea typeface="SimSun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=8×1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m/s.  </a:t>
                </a:r>
              </a:p>
              <a:p>
                <a:pPr algn="just"/>
                <a:r>
                  <a:rPr lang="en-US" dirty="0">
                    <a:solidFill>
                      <a:srgbClr val="FFFF00"/>
                    </a:solidFill>
                    <a:ea typeface="SimSun" panose="02010600030101010101" pitchFamily="2" charset="-122"/>
                  </a:rPr>
                  <a:t>Yellow</a:t>
                </a:r>
                <a:r>
                  <a:rPr lang="en-US" dirty="0">
                    <a:ea typeface="SimSun" panose="02010600030101010101" pitchFamily="2" charset="-122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=4×1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m/s.  </a:t>
                </a:r>
              </a:p>
              <a:p>
                <a:r>
                  <a:rPr lang="en-US" dirty="0">
                    <a:solidFill>
                      <a:srgbClr val="0070C0"/>
                    </a:solidFill>
                    <a:ea typeface="SimSun" panose="02010600030101010101" pitchFamily="2" charset="-122"/>
                  </a:rPr>
                  <a:t>Blue</a:t>
                </a:r>
                <a:r>
                  <a:rPr lang="en-US" dirty="0">
                    <a:ea typeface="SimSun" panose="02010600030101010101" pitchFamily="2" charset="-122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=2×1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m/s. </a:t>
                </a:r>
              </a:p>
              <a:p>
                <a:r>
                  <a:rPr lang="en-US" dirty="0">
                    <a:solidFill>
                      <a:srgbClr val="58FA50"/>
                    </a:solidFill>
                    <a:ea typeface="SimSun" panose="02010600030101010101" pitchFamily="2" charset="-122"/>
                  </a:rPr>
                  <a:t>Green</a:t>
                </a:r>
                <a:r>
                  <a:rPr lang="en-US" dirty="0">
                    <a:ea typeface="SimSun" panose="02010600030101010101" pitchFamily="2" charset="-122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=1×1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>
                    <a:ea typeface="SimSun" panose="02010600030101010101" pitchFamily="2" charset="-122"/>
                  </a:rPr>
                  <a:t> m/s. </a:t>
                </a:r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8968" y="2465409"/>
                <a:ext cx="3352800" cy="2400657"/>
              </a:xfrm>
              <a:prstGeom prst="rect">
                <a:avLst/>
              </a:prstGeom>
              <a:blipFill rotWithShape="0">
                <a:blip r:embed="rId2"/>
                <a:stretch>
                  <a:fillRect l="-2727" t="-2030" b="-3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322" y="1324553"/>
            <a:ext cx="3370732" cy="2635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35" y="1324553"/>
            <a:ext cx="3395087" cy="26352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35" y="3804772"/>
            <a:ext cx="3375329" cy="27674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64" y="3804773"/>
            <a:ext cx="3375327" cy="276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752600" y="1591056"/>
                <a:ext cx="8686800" cy="4885944"/>
              </a:xfrm>
            </p:spPr>
            <p:txBody>
              <a:bodyPr/>
              <a:lstStyle/>
              <a:p>
                <a:pPr lvl="0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Short-cut optimization yields essentially the same solution as the rigorous solution. Moreover, it provides parameters to explain the effect of ICP, ECP and dilution in DS. </a:t>
                </a:r>
              </a:p>
              <a:p>
                <a:pPr lvl="0"/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Shift of optimal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from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:</a:t>
                </a: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Dilution 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effect (i.e.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is not zero).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Internal concentration polarization (i.e.,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). </a:t>
                </a:r>
              </a:p>
              <a:p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Nonlinearities and conflicting power density and efficiency in process </a:t>
                </a:r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scale-up</a:t>
                </a: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Realistically, up to 25% of the osmotic energy in SWRO brine may be recovered if similar membranes are invested in PRO (i.e., the capital investment in RO elements will be doubled). </a:t>
                </a: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52600" y="1591056"/>
                <a:ext cx="8686800" cy="4885944"/>
              </a:xfrm>
              <a:blipFill rotWithShape="0">
                <a:blip r:embed="rId2"/>
                <a:stretch>
                  <a:fillRect l="-1263" t="-1995" b="-2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Conclusions from PRO Optimization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Section VI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An Industrial Case Study</a:t>
            </a:r>
            <a:endParaRPr lang="en-US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277108"/>
            <a:ext cx="12192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/>
              <a:t>Li, M.; Noh, B. Validation of Model-Based Optimization of Brackish Water Reverse Osmosis (BWRO) Plant Operation, </a:t>
            </a:r>
            <a:r>
              <a:rPr lang="en-US" sz="1000" i="1" dirty="0"/>
              <a:t>Desalination</a:t>
            </a:r>
            <a:r>
              <a:rPr lang="en-US" sz="1000" dirty="0"/>
              <a:t>, 304, 20-24, 2012.</a:t>
            </a:r>
          </a:p>
          <a:p>
            <a:pPr lvl="0"/>
            <a:r>
              <a:rPr lang="en-US" sz="1000" dirty="0"/>
              <a:t>Li, M. Optimization of </a:t>
            </a:r>
            <a:r>
              <a:rPr lang="en-US" sz="1000" dirty="0" err="1"/>
              <a:t>Multitrain</a:t>
            </a:r>
            <a:r>
              <a:rPr lang="en-US" sz="1000" dirty="0"/>
              <a:t> Brackish Water Reverse Osmosis (BWRO) Desalination, </a:t>
            </a:r>
            <a:r>
              <a:rPr lang="en-US" sz="1000" i="1" dirty="0"/>
              <a:t>Industrial &amp; Engineering Chemistry Research</a:t>
            </a:r>
            <a:r>
              <a:rPr lang="en-US" sz="1000" dirty="0"/>
              <a:t>, 51, 3732–3739, 2012. </a:t>
            </a:r>
          </a:p>
          <a:p>
            <a:pPr lvl="0"/>
            <a:r>
              <a:rPr lang="en-US" sz="1000" dirty="0"/>
              <a:t>Li, M. Optimal Plant Operation of Brackish Water Reverse Osmosis (BWRO) Desalination, </a:t>
            </a:r>
            <a:r>
              <a:rPr lang="en-US" sz="1000" i="1" dirty="0"/>
              <a:t>Desalination</a:t>
            </a:r>
            <a:r>
              <a:rPr lang="en-US" sz="1000" dirty="0"/>
              <a:t>, 293, 61-68, 2012.</a:t>
            </a:r>
          </a:p>
        </p:txBody>
      </p:sp>
    </p:spTree>
    <p:extLst>
      <p:ext uri="{BB962C8B-B14F-4D97-AF65-F5344CB8AC3E}">
        <p14:creationId xmlns:p14="http://schemas.microsoft.com/office/powerpoint/2010/main" val="23973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43192" y="1828429"/>
            <a:ext cx="7514167" cy="180604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Draws raw water from 15 groundwater wells</a:t>
            </a: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Processes 14 MGD of drinking water </a:t>
            </a: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1.7 megawatt (0.5 megawatt is for RO)</a:t>
            </a: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Serves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the Chino basin and neighboring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areas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Chino I Desalter</a:t>
            </a:r>
            <a:endParaRPr lang="en-US" dirty="0">
              <a:latin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162299" y="3886201"/>
            <a:ext cx="6005064" cy="2855605"/>
            <a:chOff x="0" y="0"/>
            <a:chExt cx="5119264" cy="2918980"/>
          </a:xfrm>
        </p:grpSpPr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019175" y="361950"/>
              <a:ext cx="675640" cy="3028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defRPr/>
              </a:pPr>
              <a:r>
                <a:rPr lang="en-US" sz="1600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ea typeface="Times New Roman"/>
                </a:rPr>
                <a:t>VOC</a:t>
              </a:r>
            </a:p>
          </p:txBody>
        </p:sp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1076325" y="1343025"/>
              <a:ext cx="515705" cy="2682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defRPr/>
              </a:pPr>
              <a:r>
                <a:rPr lang="en-US" sz="1600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ea typeface="Times New Roman"/>
                </a:rPr>
                <a:t>RO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0" y="0"/>
              <a:ext cx="5119264" cy="2918980"/>
              <a:chOff x="0" y="0"/>
              <a:chExt cx="5119264" cy="291898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19050" y="428625"/>
                <a:ext cx="990600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  <p:grpSp>
            <p:nvGrpSpPr>
              <p:cNvPr id="9" name="Group 8"/>
              <p:cNvGrpSpPr/>
              <p:nvPr/>
            </p:nvGrpSpPr>
            <p:grpSpPr>
              <a:xfrm>
                <a:off x="0" y="0"/>
                <a:ext cx="5119264" cy="2918980"/>
                <a:chOff x="0" y="0"/>
                <a:chExt cx="5119264" cy="2918980"/>
              </a:xfrm>
            </p:grpSpPr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1308100" y="749300"/>
                  <a:ext cx="676049" cy="27103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defRPr/>
                  </a:pPr>
                  <a:r>
                    <a:rPr lang="en-US" sz="1200" kern="0" dirty="0"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Times New Roman"/>
                    </a:rPr>
                    <a:t>2 MGD</a:t>
                  </a:r>
                </a:p>
              </p:txBody>
            </p:sp>
            <p:sp>
              <p:nvSpPr>
                <p:cNvPr id="11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1308100" y="1695450"/>
                  <a:ext cx="675640" cy="27051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defRPr/>
                  </a:pPr>
                  <a:r>
                    <a:rPr lang="en-US" sz="1200" kern="0" dirty="0"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Times New Roman"/>
                    </a:rPr>
                    <a:t>7 MGD</a:t>
                  </a:r>
                </a:p>
              </p:txBody>
            </p:sp>
            <p:sp>
              <p:nvSpPr>
                <p:cNvPr id="12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1282700" y="2647950"/>
                  <a:ext cx="676049" cy="27103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defRPr/>
                  </a:pPr>
                  <a:r>
                    <a:rPr lang="en-US" sz="1200" kern="0" dirty="0"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Times New Roman"/>
                    </a:rPr>
                    <a:t>5 MGD</a:t>
                  </a:r>
                </a:p>
              </p:txBody>
            </p:sp>
            <p:grpSp>
              <p:nvGrpSpPr>
                <p:cNvPr id="13" name="Group 12"/>
                <p:cNvGrpSpPr/>
                <p:nvPr/>
              </p:nvGrpSpPr>
              <p:grpSpPr>
                <a:xfrm>
                  <a:off x="0" y="0"/>
                  <a:ext cx="5119264" cy="2613025"/>
                  <a:chOff x="0" y="0"/>
                  <a:chExt cx="5119264" cy="2613025"/>
                </a:xfrm>
              </p:grpSpPr>
              <p:grpSp>
                <p:nvGrpSpPr>
                  <p:cNvPr id="14" name="Group 13"/>
                  <p:cNvGrpSpPr/>
                  <p:nvPr/>
                </p:nvGrpSpPr>
                <p:grpSpPr>
                  <a:xfrm>
                    <a:off x="1009650" y="146050"/>
                    <a:ext cx="1409700" cy="2466975"/>
                    <a:chOff x="0" y="0"/>
                    <a:chExt cx="1409700" cy="2466975"/>
                  </a:xfrm>
                </p:grpSpPr>
                <p:grpSp>
                  <p:nvGrpSpPr>
                    <p:cNvPr id="27" name="Group 26"/>
                    <p:cNvGrpSpPr/>
                    <p:nvPr/>
                  </p:nvGrpSpPr>
                  <p:grpSpPr>
                    <a:xfrm>
                      <a:off x="0" y="0"/>
                      <a:ext cx="1409700" cy="2466975"/>
                      <a:chOff x="0" y="0"/>
                      <a:chExt cx="1409700" cy="2466975"/>
                    </a:xfrm>
                  </p:grpSpPr>
                  <p:sp>
                    <p:nvSpPr>
                      <p:cNvPr id="29" name="Rectangle 28"/>
                      <p:cNvSpPr/>
                      <p:nvPr/>
                    </p:nvSpPr>
                    <p:spPr>
                      <a:xfrm>
                        <a:off x="0" y="0"/>
                        <a:ext cx="1409700" cy="590550"/>
                      </a:xfrm>
                      <a:prstGeom prst="rect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defRPr/>
                        </a:pPr>
                        <a:endParaRPr lang="en-US" kern="0">
                          <a:solidFill>
                            <a:sysClr val="windowText" lastClr="000000"/>
                          </a:solidFill>
                        </a:endParaRPr>
                      </a:p>
                    </p:txBody>
                  </p:sp>
                  <p:sp>
                    <p:nvSpPr>
                      <p:cNvPr id="30" name="Rectangle 29"/>
                      <p:cNvSpPr/>
                      <p:nvPr/>
                    </p:nvSpPr>
                    <p:spPr>
                      <a:xfrm>
                        <a:off x="0" y="904875"/>
                        <a:ext cx="1409700" cy="590550"/>
                      </a:xfrm>
                      <a:prstGeom prst="rect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defRPr/>
                        </a:pPr>
                        <a:endParaRPr lang="en-US" kern="0">
                          <a:solidFill>
                            <a:sysClr val="windowText" lastClr="000000"/>
                          </a:solidFill>
                        </a:endParaRPr>
                      </a:p>
                    </p:txBody>
                  </p:sp>
                  <p:sp>
                    <p:nvSpPr>
                      <p:cNvPr id="31" name="Rectangle 30"/>
                      <p:cNvSpPr/>
                      <p:nvPr/>
                    </p:nvSpPr>
                    <p:spPr>
                      <a:xfrm>
                        <a:off x="0" y="1876425"/>
                        <a:ext cx="1409700" cy="590550"/>
                      </a:xfrm>
                      <a:prstGeom prst="rect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defRPr/>
                        </a:pPr>
                        <a:endParaRPr lang="en-US" kern="0">
                          <a:solidFill>
                            <a:sysClr val="windowText" lastClr="000000"/>
                          </a:solidFill>
                        </a:endParaRPr>
                      </a:p>
                    </p:txBody>
                  </p: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>
                      <a:off x="0" y="904875"/>
                      <a:ext cx="1409700" cy="59055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/>
                  </p:spPr>
                </p:cxnSp>
              </p:grpSp>
              <p:cxnSp>
                <p:nvCxnSpPr>
                  <p:cNvPr id="15" name="Straight Arrow Connector 14"/>
                  <p:cNvCxnSpPr/>
                  <p:nvPr/>
                </p:nvCxnSpPr>
                <p:spPr>
                  <a:xfrm>
                    <a:off x="19050" y="1333500"/>
                    <a:ext cx="990600" cy="0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tailEnd type="arrow"/>
                  </a:ln>
                  <a:effectLst/>
                </p:spPr>
              </p:cxnSp>
              <p:cxnSp>
                <p:nvCxnSpPr>
                  <p:cNvPr id="16" name="Elbow Connector 15"/>
                  <p:cNvCxnSpPr/>
                  <p:nvPr/>
                </p:nvCxnSpPr>
                <p:spPr>
                  <a:xfrm>
                    <a:off x="508000" y="1333500"/>
                    <a:ext cx="504825" cy="1028700"/>
                  </a:xfrm>
                  <a:prstGeom prst="bentConnector3">
                    <a:avLst>
                      <a:gd name="adj1" fmla="val 943"/>
                    </a:avLst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tailEnd type="arrow"/>
                  </a:ln>
                  <a:effectLst/>
                </p:spPr>
              </p:cxnSp>
              <p:grpSp>
                <p:nvGrpSpPr>
                  <p:cNvPr id="17" name="Group 16"/>
                  <p:cNvGrpSpPr/>
                  <p:nvPr/>
                </p:nvGrpSpPr>
                <p:grpSpPr>
                  <a:xfrm>
                    <a:off x="2419350" y="431800"/>
                    <a:ext cx="1331367" cy="1915795"/>
                    <a:chOff x="0" y="0"/>
                    <a:chExt cx="1331367" cy="1915795"/>
                  </a:xfrm>
                </p:grpSpPr>
                <p:cxnSp>
                  <p:nvCxnSpPr>
                    <p:cNvPr id="23" name="Elbow Connector 22"/>
                    <p:cNvCxnSpPr/>
                    <p:nvPr/>
                  </p:nvCxnSpPr>
                  <p:spPr>
                    <a:xfrm rot="5400000">
                      <a:off x="-251353" y="957898"/>
                      <a:ext cx="1915795" cy="0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4" name="Elbow Connector 23"/>
                    <p:cNvCxnSpPr/>
                    <p:nvPr/>
                  </p:nvCxnSpPr>
                  <p:spPr>
                    <a:xfrm>
                      <a:off x="0" y="161"/>
                      <a:ext cx="704850" cy="0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5" name="Elbow Connector 24"/>
                    <p:cNvCxnSpPr/>
                    <p:nvPr/>
                  </p:nvCxnSpPr>
                  <p:spPr>
                    <a:xfrm>
                      <a:off x="0" y="1915634"/>
                      <a:ext cx="706433" cy="0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6" name="Straight Arrow Connector 25"/>
                    <p:cNvCxnSpPr/>
                    <p:nvPr/>
                  </p:nvCxnSpPr>
                  <p:spPr>
                    <a:xfrm flipV="1">
                      <a:off x="0" y="899769"/>
                      <a:ext cx="1331367" cy="1791"/>
                    </a:xfrm>
                    <a:prstGeom prst="straightConnector1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</p:grpSp>
              <p:sp>
                <p:nvSpPr>
                  <p:cNvPr id="18" name="Text Box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3150" y="2241550"/>
                    <a:ext cx="1213043" cy="30335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sz="1600" kern="0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ea typeface="Times New Roman"/>
                      </a:rPr>
                      <a:t>Ion Exchange</a:t>
                    </a:r>
                  </a:p>
                </p:txBody>
              </p:sp>
              <p:grpSp>
                <p:nvGrpSpPr>
                  <p:cNvPr id="19" name="Group 18"/>
                  <p:cNvGrpSpPr/>
                  <p:nvPr/>
                </p:nvGrpSpPr>
                <p:grpSpPr>
                  <a:xfrm>
                    <a:off x="0" y="0"/>
                    <a:ext cx="5119264" cy="1276748"/>
                    <a:chOff x="0" y="0"/>
                    <a:chExt cx="5024894" cy="1242163"/>
                  </a:xfrm>
                </p:grpSpPr>
                <p:sp>
                  <p:nvSpPr>
                    <p:cNvPr id="20" name="Text Box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866851" cy="27103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Wells 1- 4</a:t>
                      </a:r>
                    </a:p>
                  </p:txBody>
                </p:sp>
                <p:sp>
                  <p:nvSpPr>
                    <p:cNvPr id="21" name="Text Box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971133"/>
                      <a:ext cx="866851" cy="27103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Wells 5- 15</a:t>
                      </a:r>
                    </a:p>
                  </p:txBody>
                </p:sp>
                <p:sp>
                  <p:nvSpPr>
                    <p:cNvPr id="22" name="Text Box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49713" y="22697"/>
                      <a:ext cx="1675181" cy="1056894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algn="ctr"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Final Blended Product </a:t>
                      </a:r>
                    </a:p>
                    <a:p>
                      <a:pPr algn="ctr"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14 MGD</a:t>
                      </a:r>
                    </a:p>
                    <a:p>
                      <a:pPr algn="ctr"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defRPr/>
                      </a:pPr>
                      <a:r>
                        <a:rPr lang="en-US" sz="1200" u="sng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Product Quality Requirement</a:t>
                      </a:r>
                      <a:endParaRPr lang="en-US" sz="1200" kern="0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ea typeface="Times New Roman"/>
                      </a:endParaRPr>
                    </a:p>
                    <a:p>
                      <a:pPr algn="ctr"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TDS: 350 mg/L</a:t>
                      </a:r>
                    </a:p>
                    <a:p>
                      <a:pPr algn="ctr">
                        <a:defRPr/>
                      </a:pPr>
                      <a:r>
                        <a:rPr lang="en-US" sz="1200" kern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Times New Roman"/>
                        </a:rPr>
                        <a:t>Nitrate: 25 mg/L </a:t>
                      </a: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1972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Reverse Osmosis: How it Works</a:t>
            </a:r>
            <a:endParaRPr lang="en-US" dirty="0"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24600" y="4038601"/>
            <a:ext cx="3657600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en-US" sz="2800" dirty="0"/>
              <a:t>Controlled variables:</a:t>
            </a: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/>
              <a:t>permeate rate </a:t>
            </a: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/>
              <a:t>water recovery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774" y="1591056"/>
            <a:ext cx="8375026" cy="19262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24600" y="5449173"/>
            <a:ext cx="4343400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en-US" sz="2800" dirty="0"/>
              <a:t>Manipulated variables:</a:t>
            </a: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/>
              <a:t>pump speed </a:t>
            </a: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 err="1"/>
              <a:t>retentate</a:t>
            </a:r>
            <a:r>
              <a:rPr lang="en-US" sz="2200" dirty="0"/>
              <a:t> valve opening ratio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1" y="3810001"/>
            <a:ext cx="4055175" cy="25714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81200" y="6551014"/>
            <a:ext cx="2895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courtesy of M. Busch and J. Johnson, Dow Chemical </a:t>
            </a:r>
          </a:p>
        </p:txBody>
      </p:sp>
    </p:spTree>
    <p:extLst>
      <p:ext uri="{BB962C8B-B14F-4D97-AF65-F5344CB8AC3E}">
        <p14:creationId xmlns:p14="http://schemas.microsoft.com/office/powerpoint/2010/main" val="97451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Desalination RO Unit</a:t>
            </a:r>
            <a:endParaRPr lang="en-US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582" y="1976628"/>
            <a:ext cx="3863546" cy="28956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998454" y="5343144"/>
            <a:ext cx="8212346" cy="141198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Consists of 4 process trains, each equipped with: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</a:rPr>
              <a:t> a dedicated membrane feed pump with VFD – 9 stage vertical turbine pump with 300 hp motor, 1450 </a:t>
            </a:r>
            <a:r>
              <a:rPr lang="en-US" sz="1800" dirty="0" err="1">
                <a:latin typeface="Calibri" panose="020F0502020204030204" pitchFamily="34" charset="0"/>
              </a:rPr>
              <a:t>gpm</a:t>
            </a:r>
            <a:r>
              <a:rPr lang="en-US" sz="1800" dirty="0">
                <a:latin typeface="Calibri" panose="020F0502020204030204" pitchFamily="34" charset="0"/>
              </a:rPr>
              <a:t>, 625 ft TDH at 1785 rpm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76628"/>
            <a:ext cx="3753928" cy="31287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091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RO Stage Configuration and Layout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1" y="1371600"/>
            <a:ext cx="7325799" cy="1763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797" y="3377615"/>
            <a:ext cx="5788406" cy="2323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05000" y="5943601"/>
            <a:ext cx="8763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1" indent="-27432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200" dirty="0">
                <a:latin typeface="Calibri" panose="020F0502020204030204" pitchFamily="34" charset="0"/>
              </a:rPr>
              <a:t>Two-stage pressure vessel array (28+14)x7  = 294 RO elements</a:t>
            </a:r>
          </a:p>
          <a:p>
            <a:pPr marL="274320" lvl="1" indent="-27432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200" dirty="0">
                <a:latin typeface="Calibri" panose="020F0502020204030204" pitchFamily="34" charset="0"/>
              </a:rPr>
              <a:t>No inter-stage booster pump</a:t>
            </a:r>
          </a:p>
        </p:txBody>
      </p:sp>
    </p:spTree>
    <p:extLst>
      <p:ext uri="{BB962C8B-B14F-4D97-AF65-F5344CB8AC3E}">
        <p14:creationId xmlns:p14="http://schemas.microsoft.com/office/powerpoint/2010/main" val="381236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tabLst>
                <a:tab pos="2743200" algn="ctr"/>
                <a:tab pos="5486400" algn="r"/>
              </a:tabLst>
            </a:pPr>
            <a:r>
              <a:rPr lang="en-US" b="1" dirty="0" smtClean="0"/>
              <a:t>Typical Brackish </a:t>
            </a:r>
            <a:r>
              <a:rPr lang="en-US" b="1" dirty="0" err="1" smtClean="0"/>
              <a:t>Feedwater</a:t>
            </a:r>
            <a:r>
              <a:rPr lang="en-US" b="1" dirty="0" smtClean="0"/>
              <a:t> </a:t>
            </a:r>
            <a:r>
              <a:rPr lang="en-US" b="1" dirty="0"/>
              <a:t>Analysis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628900" y="2057400"/>
          <a:ext cx="6934200" cy="46654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82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759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6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Parameter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Value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</a:rPr>
                        <a:t>Calcium (Ca), mg/L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174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</a:rPr>
                        <a:t>Magnesium (Mg), mg/L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</a:rPr>
                        <a:t>Sodium (Na), mg/L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</a:rPr>
                        <a:t>Potassium (K), mg/L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Carbonate (as CO</a:t>
                      </a:r>
                      <a:r>
                        <a:rPr lang="en-US" sz="1800" baseline="-25000">
                          <a:effectLst/>
                        </a:rPr>
                        <a:t>3</a:t>
                      </a:r>
                      <a:r>
                        <a:rPr lang="en-US" sz="1800">
                          <a:effectLst/>
                        </a:rPr>
                        <a:t>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Bicarbonate (as HCO</a:t>
                      </a:r>
                      <a:r>
                        <a:rPr lang="en-US" sz="1800" baseline="-25000">
                          <a:effectLst/>
                        </a:rPr>
                        <a:t>3</a:t>
                      </a:r>
                      <a:r>
                        <a:rPr lang="en-US" sz="1800">
                          <a:effectLst/>
                        </a:rPr>
                        <a:t>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490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Sulfate (SO</a:t>
                      </a:r>
                      <a:r>
                        <a:rPr lang="en-US" sz="1800" baseline="-25000">
                          <a:effectLst/>
                        </a:rPr>
                        <a:t>4</a:t>
                      </a:r>
                      <a:r>
                        <a:rPr lang="en-US" sz="1800">
                          <a:effectLst/>
                        </a:rPr>
                        <a:t>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Chloride (Cl),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Nitrate (as NO</a:t>
                      </a:r>
                      <a:r>
                        <a:rPr lang="en-US" sz="1800" baseline="-25000">
                          <a:effectLst/>
                        </a:rPr>
                        <a:t>3</a:t>
                      </a:r>
                      <a:r>
                        <a:rPr lang="en-US" sz="1800">
                          <a:effectLst/>
                        </a:rPr>
                        <a:t>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170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Silica (as SiO</a:t>
                      </a:r>
                      <a:r>
                        <a:rPr lang="en-US" sz="1800" baseline="-25000">
                          <a:effectLst/>
                        </a:rPr>
                        <a:t>2</a:t>
                      </a:r>
                      <a:r>
                        <a:rPr lang="en-US" sz="1800">
                          <a:effectLst/>
                        </a:rPr>
                        <a:t>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Barium (Ba),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Fluoride (F),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Strontium (Sr),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Total Dissolved Solids (TDS), mg/L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745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pH, units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6.5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10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>
                          <a:effectLst/>
                        </a:rPr>
                        <a:t>Temperature, degrees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</a:rPr>
                        <a:t>20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12" marR="63912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46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19800" y="2133600"/>
            <a:ext cx="3904076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/>
              <a:t>k – pressure drop factor</a:t>
            </a:r>
          </a:p>
          <a:p>
            <a:pPr marL="0" indent="0">
              <a:buNone/>
            </a:pPr>
            <a:r>
              <a:rPr lang="en-US" sz="1900" dirty="0"/>
              <a:t>ΔP –pressure difference across the membrane</a:t>
            </a:r>
          </a:p>
          <a:p>
            <a:pPr marL="0" indent="0">
              <a:buNone/>
            </a:pPr>
            <a:r>
              <a:rPr lang="en-US" sz="1900" dirty="0"/>
              <a:t>P</a:t>
            </a:r>
            <a:r>
              <a:rPr lang="en-US" sz="1900" baseline="-25000" dirty="0"/>
              <a:t>o</a:t>
            </a:r>
            <a:r>
              <a:rPr lang="en-US" sz="1900" dirty="0"/>
              <a:t> – feed pressure prior to pump</a:t>
            </a:r>
          </a:p>
          <a:p>
            <a:pPr marL="0" indent="0">
              <a:buNone/>
            </a:pPr>
            <a:r>
              <a:rPr lang="en-US" sz="1900" dirty="0" err="1"/>
              <a:t>ΔP</a:t>
            </a:r>
            <a:r>
              <a:rPr lang="en-US" sz="1900" baseline="-25000" dirty="0" err="1"/>
              <a:t>pump</a:t>
            </a:r>
            <a:r>
              <a:rPr lang="en-US" sz="1900" dirty="0"/>
              <a:t> – pressure increase across pump</a:t>
            </a:r>
          </a:p>
          <a:p>
            <a:pPr marL="0" indent="0">
              <a:buNone/>
            </a:pPr>
            <a:r>
              <a:rPr lang="en-US" sz="1900" dirty="0"/>
              <a:t>P</a:t>
            </a:r>
            <a:r>
              <a:rPr lang="en-US" sz="1900" baseline="-25000" dirty="0"/>
              <a:t>p</a:t>
            </a:r>
            <a:r>
              <a:rPr lang="en-US" sz="1900" dirty="0"/>
              <a:t> – permeate pressure</a:t>
            </a:r>
          </a:p>
          <a:p>
            <a:pPr marL="0" indent="0">
              <a:buNone/>
            </a:pPr>
            <a:r>
              <a:rPr lang="en-US" sz="1900" dirty="0"/>
              <a:t>Q – </a:t>
            </a:r>
            <a:r>
              <a:rPr lang="en-US" sz="1900" dirty="0" err="1"/>
              <a:t>retentate</a:t>
            </a:r>
            <a:r>
              <a:rPr lang="en-US" sz="1900" dirty="0"/>
              <a:t> flow rate</a:t>
            </a:r>
          </a:p>
          <a:p>
            <a:pPr marL="0" indent="0">
              <a:buNone/>
            </a:pPr>
            <a:r>
              <a:rPr lang="en-US" sz="1900" dirty="0" err="1"/>
              <a:t>Q</a:t>
            </a:r>
            <a:r>
              <a:rPr lang="en-US" sz="1900" baseline="-25000" dirty="0" err="1"/>
              <a:t>f</a:t>
            </a:r>
            <a:r>
              <a:rPr lang="en-US" sz="1900" dirty="0"/>
              <a:t> – feed flow rate</a:t>
            </a:r>
          </a:p>
          <a:p>
            <a:pPr marL="0" indent="0">
              <a:buNone/>
            </a:pPr>
            <a:r>
              <a:rPr lang="el-GR" sz="1900" dirty="0"/>
              <a:t>Δπ</a:t>
            </a:r>
            <a:r>
              <a:rPr lang="en-US" sz="1900" baseline="-25000" dirty="0"/>
              <a:t>o</a:t>
            </a:r>
            <a:r>
              <a:rPr lang="en-US" sz="1900" dirty="0"/>
              <a:t> – osmotic pressure change across the membrane  entrance</a:t>
            </a:r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/>
          </p:nvPr>
        </p:nvGraphicFramePr>
        <p:xfrm>
          <a:off x="2438401" y="2438401"/>
          <a:ext cx="3419475" cy="295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3" imgW="2031840" imgH="1752480" progId="Equation.3">
                  <p:embed/>
                </p:oleObj>
              </mc:Choice>
              <mc:Fallback>
                <p:oleObj name="Equation" r:id="rId3" imgW="2031840" imgH="1752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1" y="2438401"/>
                        <a:ext cx="3419475" cy="295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833377" y="338328"/>
            <a:ext cx="1042879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>
                <a:latin typeface="Calibri" panose="020F0502020204030204" pitchFamily="34" charset="0"/>
              </a:rPr>
              <a:t>RO Process Model</a:t>
            </a:r>
          </a:p>
        </p:txBody>
      </p:sp>
    </p:spTree>
    <p:extLst>
      <p:ext uri="{BB962C8B-B14F-4D97-AF65-F5344CB8AC3E}">
        <p14:creationId xmlns:p14="http://schemas.microsoft.com/office/powerpoint/2010/main" val="9523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/>
              </p:nvPr>
            </p:nvGraphicFramePr>
            <p:xfrm>
              <a:off x="2667001" y="1905001"/>
              <a:ext cx="6356985" cy="477751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574051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782934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Parameter 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Value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pressure vessels per train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1st stage pressure vessels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28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2nd stage pressure vessels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membrane elements per vessel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7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Area per element, ft</a:t>
                          </a:r>
                          <a:r>
                            <a:rPr lang="en-US" sz="1800" baseline="30000">
                              <a:effectLst/>
                            </a:rPr>
                            <a:t>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400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Feed pressure,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psi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40.6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Feed osmotic pressure,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  <m:sub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psi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  <a:tr h="38082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Feed flow,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, </a:t>
                          </a:r>
                          <a:r>
                            <a:rPr lang="en-US" sz="1800" dirty="0" err="1">
                              <a:effectLst/>
                            </a:rPr>
                            <a:t>gpm</a:t>
                          </a:r>
                          <a:r>
                            <a:rPr lang="en-US" sz="1800" dirty="0">
                              <a:effectLst/>
                            </a:rPr>
                            <a:t> 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1,525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8"/>
                      </a:ext>
                    </a:extLst>
                  </a:tr>
                  <a:tr h="3428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Permeate pressure,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psi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16.4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09"/>
                      </a:ext>
                    </a:extLst>
                  </a:tr>
                  <a:tr h="37919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Permeate flow,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gpm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1,234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0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Recovery, </a:t>
                          </a: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% 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80.9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1"/>
                      </a:ext>
                    </a:extLst>
                  </a:tr>
                  <a:tr h="34168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Retentate pressure drop in 1st stage,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psi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24.9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2"/>
                      </a:ext>
                    </a:extLst>
                  </a:tr>
                  <a:tr h="34168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Retentate pressure drop in 2nd stage,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psi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18.2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3"/>
                      </a:ext>
                    </a:extLst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Pump head, </a:t>
                          </a: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, ft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360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extLst>
                      <a:ext uri="{0D108BD9-81ED-4DB2-BD59-A6C34878D82A}">
                        <a16:rowId xmlns:a16="http://schemas.microsoft.com/office/drawing/2014/main" xmlns="" val="100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/>
              </p:nvPr>
            </p:nvGraphicFramePr>
            <p:xfrm>
              <a:off x="2667001" y="1905001"/>
              <a:ext cx="6356985" cy="4777519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574051"/>
                    <a:gridCol w="782934"/>
                  </a:tblGrid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Parameter 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Value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pressure vessels per train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1st stage pressure vessels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28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2nd stage pressure vessels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Number of membrane elements per vessel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7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Area per element, ft</a:t>
                          </a:r>
                          <a:r>
                            <a:rPr lang="en-US" sz="1800" baseline="30000">
                              <a:effectLst/>
                            </a:rPr>
                            <a:t>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400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624490" r="-14317" b="-9408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40.6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724490" r="-14317" b="-8408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3808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641270" r="-14317" b="-5539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1,525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3428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833929" r="-14317" b="-52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16.4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37919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843548" r="-14317" b="-37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1,234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1170000" r="-14317" b="-36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80.9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341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1133929" r="-14317" b="-22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24.9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341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1233929" r="-14317" b="-12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18.2</a:t>
                          </a:r>
                          <a:endParaRPr lang="en-US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  <a:tr h="29913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109" t="-1524490" r="-14317" b="-408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360</a:t>
                          </a:r>
                          <a:endParaRPr lang="en-US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0" marR="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Title 3"/>
          <p:cNvSpPr txBox="1">
            <a:spLocks/>
          </p:cNvSpPr>
          <p:nvPr/>
        </p:nvSpPr>
        <p:spPr>
          <a:xfrm>
            <a:off x="844951" y="338328"/>
            <a:ext cx="10579261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4400" b="1" dirty="0">
                <a:solidFill>
                  <a:schemeClr val="tx1"/>
                </a:solidFill>
              </a:rPr>
              <a:t>Plant Production Data – Train 1</a:t>
            </a:r>
          </a:p>
        </p:txBody>
      </p:sp>
    </p:spTree>
    <p:extLst>
      <p:ext uri="{BB962C8B-B14F-4D97-AF65-F5344CB8AC3E}">
        <p14:creationId xmlns:p14="http://schemas.microsoft.com/office/powerpoint/2010/main" val="11497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b="1" dirty="0" smtClean="0"/>
              <a:t>Parameter Identification from Plant Operation Data</a:t>
            </a:r>
            <a:endParaRPr lang="en-US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300" y="2387558"/>
            <a:ext cx="3822700" cy="2978727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691" y="2422065"/>
            <a:ext cx="3822700" cy="30312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38801" y="2971801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95600" y="5637957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k</a:t>
            </a:r>
            <a:r>
              <a:rPr lang="en-US" sz="2400" dirty="0"/>
              <a:t> = 2.1×10</a:t>
            </a:r>
            <a:r>
              <a:rPr lang="en-US" sz="2400" baseline="30000" dirty="0"/>
              <a:t>-5</a:t>
            </a:r>
            <a:r>
              <a:rPr lang="en-US" sz="2400" dirty="0"/>
              <a:t> psi/gpm</a:t>
            </a:r>
            <a:r>
              <a:rPr lang="en-US" sz="2400" baseline="30000" dirty="0"/>
              <a:t>2</a:t>
            </a:r>
            <a:r>
              <a:rPr lang="en-US" sz="2400" dirty="0"/>
              <a:t> (in the first stage)</a:t>
            </a:r>
          </a:p>
          <a:p>
            <a:r>
              <a:rPr lang="en-US" sz="2400" i="1" dirty="0"/>
              <a:t>L</a:t>
            </a:r>
            <a:r>
              <a:rPr lang="en-US" sz="2400" i="1" baseline="-25000" dirty="0"/>
              <a:t>p</a:t>
            </a:r>
            <a:r>
              <a:rPr lang="en-US" sz="2400" dirty="0"/>
              <a:t> = 0.11 </a:t>
            </a:r>
            <a:r>
              <a:rPr lang="en-US" sz="2400" dirty="0" err="1"/>
              <a:t>gfd</a:t>
            </a:r>
            <a:r>
              <a:rPr lang="en-US" sz="2400" dirty="0"/>
              <a:t>/psi</a:t>
            </a:r>
          </a:p>
        </p:txBody>
      </p:sp>
    </p:spTree>
    <p:extLst>
      <p:ext uri="{BB962C8B-B14F-4D97-AF65-F5344CB8AC3E}">
        <p14:creationId xmlns:p14="http://schemas.microsoft.com/office/powerpoint/2010/main" val="8297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Optimization Model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733800" y="1524000"/>
                <a:ext cx="4872616" cy="54264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𝑆𝐸𝐶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/>
                          <m:e/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𝑝𝑢𝑚𝑝</m:t>
                                </m:r>
                              </m:sub>
                            </m:sSub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</m:d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𝑑𝑄</m:t>
                                    </m:r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⋅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den>
                                </m:f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@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𝑝𝑢𝑚𝑝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@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𝑝𝑢𝑚𝑝</m:t>
                                </m:r>
                              </m:sub>
                            </m:sSub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0.4327⋅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(2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</m:den>
                            </m:f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𝑚𝑎𝑥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≥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d>
                              <m:dPr>
                                <m:begChr m:val="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𝑝𝑢𝑚𝑝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</m:d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≤</m:t>
                            </m:r>
                          </m:e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524000"/>
                <a:ext cx="4872616" cy="542648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5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RO Plant Trial Methodology</a:t>
            </a:r>
            <a:endParaRPr lang="en-US" dirty="0"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2200655" y="2679192"/>
            <a:ext cx="4123945" cy="344728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Data was taken from Train 1  over 4 days</a:t>
            </a:r>
          </a:p>
          <a:p>
            <a:endParaRPr lang="en-US" dirty="0" smtClean="0"/>
          </a:p>
          <a:p>
            <a:r>
              <a:rPr lang="en-US" dirty="0" smtClean="0"/>
              <a:t>Permeate flow rate kept constant at 1235 GPM</a:t>
            </a:r>
          </a:p>
          <a:p>
            <a:endParaRPr lang="en-US" dirty="0" smtClean="0"/>
          </a:p>
          <a:p>
            <a:r>
              <a:rPr lang="en-US" dirty="0" smtClean="0"/>
              <a:t>Recovery rate was varied from 78  to 95% and the resulting field data were recorded for analysis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" t="60983" r="51876" b="9403"/>
          <a:stretch/>
        </p:blipFill>
        <p:spPr>
          <a:xfrm>
            <a:off x="6267131" y="3188825"/>
            <a:ext cx="4248469" cy="21336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458200" y="4572000"/>
            <a:ext cx="2057400" cy="90313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768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3259138" y="2674939"/>
            <a:ext cx="7408862" cy="3451225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91" b="11014"/>
          <a:stretch/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905000" y="4953000"/>
            <a:ext cx="2133600" cy="762000"/>
          </a:xfrm>
          <a:prstGeom prst="wedgeRoundRectCallout">
            <a:avLst>
              <a:gd name="adj1" fmla="val -53423"/>
              <a:gd name="adj2" fmla="val -74844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Quality of Feedwater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2523331" y="528680"/>
            <a:ext cx="2057400" cy="685800"/>
          </a:xfrm>
          <a:prstGeom prst="wedgeRoundRectCallout">
            <a:avLst>
              <a:gd name="adj1" fmla="val -32887"/>
              <a:gd name="adj2" fmla="val 117656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Pump Speed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(92% of 1785 rpm)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3886200" y="961168"/>
            <a:ext cx="2209800" cy="685800"/>
          </a:xfrm>
          <a:prstGeom prst="wedgeRoundRectCallout">
            <a:avLst>
              <a:gd name="adj1" fmla="val -32887"/>
              <a:gd name="adj2" fmla="val 117656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Pump Output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RO Input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5257800" y="152400"/>
            <a:ext cx="2057400" cy="685800"/>
          </a:xfrm>
          <a:prstGeom prst="wedgeRoundRectCallout">
            <a:avLst>
              <a:gd name="adj1" fmla="val 18502"/>
              <a:gd name="adj2" fmla="val 120434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Retentate Valve Position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963569" y="185780"/>
            <a:ext cx="2057400" cy="685800"/>
          </a:xfrm>
          <a:prstGeom prst="wedgeRoundRectCallout">
            <a:avLst>
              <a:gd name="adj1" fmla="val -19924"/>
              <a:gd name="adj2" fmla="val 100990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Retentate </a:t>
            </a:r>
            <a:r>
              <a:rPr lang="en-US" dirty="0" err="1">
                <a:solidFill>
                  <a:schemeClr val="tx1"/>
                </a:solidFill>
              </a:rPr>
              <a:t>Flowrate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705600" y="1676400"/>
            <a:ext cx="2057400" cy="685800"/>
          </a:xfrm>
          <a:prstGeom prst="wedgeRoundRectCallout">
            <a:avLst>
              <a:gd name="adj1" fmla="val 45354"/>
              <a:gd name="adj2" fmla="val -218455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Permeate </a:t>
            </a:r>
            <a:r>
              <a:rPr lang="en-US" dirty="0" err="1">
                <a:solidFill>
                  <a:schemeClr val="tx1"/>
                </a:solidFill>
              </a:rPr>
              <a:t>Flowrate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7467600" y="3657600"/>
            <a:ext cx="2057400" cy="685800"/>
          </a:xfrm>
          <a:prstGeom prst="wedgeRoundRectCallout">
            <a:avLst>
              <a:gd name="adj1" fmla="val 55539"/>
              <a:gd name="adj2" fmla="val -119844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Quality of Permeate</a:t>
            </a:r>
          </a:p>
        </p:txBody>
      </p:sp>
      <p:sp>
        <p:nvSpPr>
          <p:cNvPr id="15" name="Rectangle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88588" y="4800600"/>
            <a:ext cx="6432606" cy="1752600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9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+mn-lt"/>
              </a:rPr>
              <a:t>Plant Validation of Model</a:t>
            </a:r>
            <a:endParaRPr lang="en-US" dirty="0">
              <a:latin typeface="+mn-lt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092" y="1978326"/>
            <a:ext cx="2641709" cy="2082514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744" y="1978326"/>
            <a:ext cx="2799285" cy="21718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978326"/>
            <a:ext cx="2734524" cy="2174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48" y="4605066"/>
            <a:ext cx="2690708" cy="2133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092" y="4602192"/>
            <a:ext cx="2680742" cy="21319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614" y="4554747"/>
            <a:ext cx="2694681" cy="21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8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Sustainability Issues in RO</a:t>
            </a:r>
            <a:endParaRPr lang="en-US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5423" y="4643985"/>
            <a:ext cx="100931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Water recovery can never be close to 100% because of skyrocketing energy consumption required to drive the pump.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 inland areas, any unrecovered water, or brine, is considered as an industrial waste. The brine disposal cost of brackish water RO is approximately </a:t>
            </a:r>
            <a:r>
              <a:rPr lang="en-US" sz="2000" dirty="0" smtClean="0"/>
              <a:t>$900/mega </a:t>
            </a:r>
            <a:r>
              <a:rPr lang="en-US" sz="2000" dirty="0"/>
              <a:t>gallon.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higher recovery would require a higher energy consumption and/or capital investment in membrane elements.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165" y="1395562"/>
            <a:ext cx="5993050" cy="324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3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model incorporating CFD results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577" y="1388696"/>
            <a:ext cx="3407876" cy="26440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0" y="4139713"/>
            <a:ext cx="3304982" cy="26284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553" y="3600450"/>
            <a:ext cx="4018251" cy="31676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699793" y="1388696"/>
                <a:ext cx="4753737" cy="18467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𝑑𝑄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, @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=0,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den>
                            </m:f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1.67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, @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=0,</m:t>
                            </m:r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sub>
                            </m:sSub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"/>
                                <m:endChr m:val="]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func>
                                  <m:func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exp</m:t>
                                    </m:r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fName>
                                  <m:e>
                                    <m:d>
                                      <m:dPr>
                                        <m:endChr m:val="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type m:val="lin"/>
                                            <m:ctrlPr>
                                              <a:rPr lang="en-US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𝑤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en-US">
                                                <a:latin typeface="Cambria Math" panose="02040503050406030204" pitchFamily="18" charset="0"/>
                                              </a:rPr>
                                              <m:t>(</m:t>
                                            </m:r>
                                          </m:den>
                                        </m:f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sub>
                                        </m:sSub>
                                        <m:sSup>
                                          <m:sSup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𝑄</m:t>
                                            </m:r>
                                          </m:e>
                                          <m:sup>
                                            <m:r>
                                              <a:rPr lang="en-US">
                                                <a:latin typeface="Cambria Math" panose="02040503050406030204" pitchFamily="18" charset="0"/>
                                              </a:rPr>
                                              <m:t>0.40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</m:func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f>
                              <m:fPr>
                                <m:type m:val="li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9793" y="1388696"/>
                <a:ext cx="4753737" cy="184678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84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Optimization of Multi-train RO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595369"/>
            <a:ext cx="3822700" cy="2968404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591057"/>
            <a:ext cx="3822700" cy="30312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8400" y="4876801"/>
            <a:ext cx="8001000" cy="175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200" dirty="0"/>
              <a:t>A desalination plant may have multiple RO trains with RO elements of different service times.</a:t>
            </a:r>
          </a:p>
          <a:p>
            <a:pPr marL="274320" indent="-27432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200" dirty="0"/>
              <a:t>Older membranes tend to have lower L</a:t>
            </a:r>
            <a:r>
              <a:rPr lang="en-US" sz="2200" baseline="-25000" dirty="0"/>
              <a:t>p</a:t>
            </a:r>
            <a:r>
              <a:rPr lang="en-US" sz="2200" dirty="0"/>
              <a:t>.</a:t>
            </a:r>
          </a:p>
          <a:p>
            <a:pPr marL="274320" indent="-27432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200" dirty="0"/>
              <a:t>By optimally allocating permeate production rates among all trains based on L</a:t>
            </a:r>
            <a:r>
              <a:rPr lang="en-US" sz="2200" baseline="-25000" dirty="0"/>
              <a:t>p</a:t>
            </a:r>
            <a:r>
              <a:rPr lang="en-US" sz="2200" dirty="0"/>
              <a:t>, the SEC of the whole plant may be reduced.</a:t>
            </a:r>
          </a:p>
        </p:txBody>
      </p:sp>
    </p:spTree>
    <p:extLst>
      <p:ext uri="{BB962C8B-B14F-4D97-AF65-F5344CB8AC3E}">
        <p14:creationId xmlns:p14="http://schemas.microsoft.com/office/powerpoint/2010/main" val="245583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95715" y="2156749"/>
            <a:ext cx="4800600" cy="4114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Model predicts optimum recovery point</a:t>
            </a:r>
          </a:p>
          <a:p>
            <a:pPr lvl="1"/>
            <a:r>
              <a:rPr lang="en-US" dirty="0" smtClean="0"/>
              <a:t>Power saving  ($40 K/year)</a:t>
            </a:r>
          </a:p>
          <a:p>
            <a:pPr lvl="1"/>
            <a:r>
              <a:rPr lang="en-US" dirty="0" smtClean="0"/>
              <a:t>Reduction in brine volume (&gt;50%) which leads to less disposal cost ($ 360 K/year)</a:t>
            </a:r>
          </a:p>
          <a:p>
            <a:pPr lvl="1"/>
            <a:r>
              <a:rPr lang="en-US" dirty="0" smtClean="0"/>
              <a:t>Faster membrane fouling not quantified </a:t>
            </a:r>
            <a:r>
              <a:rPr lang="en-US" dirty="0" smtClean="0">
                <a:solidFill>
                  <a:srgbClr val="FF0000"/>
                </a:solidFill>
              </a:rPr>
              <a:t>($ negative)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Requires comprehensive optimization study prior to implementation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Economic Considerations for Sustainable Production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452" y="2281389"/>
            <a:ext cx="3695583" cy="271907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745684" y="5113525"/>
            <a:ext cx="3421117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en-US" sz="2200" dirty="0"/>
              <a:t>Precipitation in Brine Line after 13 Years of Service</a:t>
            </a:r>
          </a:p>
        </p:txBody>
      </p:sp>
    </p:spTree>
    <p:extLst>
      <p:ext uri="{BB962C8B-B14F-4D97-AF65-F5344CB8AC3E}">
        <p14:creationId xmlns:p14="http://schemas.microsoft.com/office/powerpoint/2010/main" val="80126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52601" y="1371600"/>
            <a:ext cx="8686799" cy="5486400"/>
          </a:xfrm>
        </p:spPr>
        <p:txBody>
          <a:bodyPr>
            <a:normAutofit fontScale="62500" lnSpcReduction="20000"/>
          </a:bodyPr>
          <a:lstStyle/>
          <a:p>
            <a:pPr lvl="0"/>
            <a:endParaRPr lang="en-US" dirty="0" smtClean="0"/>
          </a:p>
          <a:p>
            <a:r>
              <a:rPr lang="en-US" sz="2900" dirty="0">
                <a:latin typeface="Calibri" panose="020F0502020204030204" pitchFamily="34" charset="0"/>
              </a:rPr>
              <a:t>Li, M. Three-Dimensional CFD Analysis of Hydrodynamics and Concentration Polarization in an Industrial RO Feed Channel, in review.</a:t>
            </a:r>
          </a:p>
          <a:p>
            <a:r>
              <a:rPr lang="en-US" sz="2900" dirty="0">
                <a:latin typeface="Calibri" panose="020F0502020204030204" pitchFamily="34" charset="0"/>
              </a:rPr>
              <a:t>Li, M. Analysis and Optimization of Pressure Retarded Osmosis for Power Generation, </a:t>
            </a:r>
            <a:r>
              <a:rPr lang="en-US" sz="2900" i="1" dirty="0" err="1">
                <a:latin typeface="Calibri" panose="020F0502020204030204" pitchFamily="34" charset="0"/>
              </a:rPr>
              <a:t>AIChE</a:t>
            </a:r>
            <a:r>
              <a:rPr lang="en-US" sz="2900" i="1" dirty="0">
                <a:latin typeface="Calibri" panose="020F0502020204030204" pitchFamily="34" charset="0"/>
              </a:rPr>
              <a:t> Journal</a:t>
            </a:r>
            <a:r>
              <a:rPr lang="en-US" sz="2900" dirty="0">
                <a:latin typeface="Calibri" panose="020F0502020204030204" pitchFamily="34" charset="0"/>
              </a:rPr>
              <a:t>, 61, 1233-1241, 2015.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Energy Consumption in Spiral-Wound Seawater Reverse Osmosis at the Thermodynamic Limit, </a:t>
            </a:r>
            <a:r>
              <a:rPr lang="en-US" sz="2900" i="1" dirty="0">
                <a:latin typeface="Calibri" panose="020F0502020204030204" pitchFamily="34" charset="0"/>
              </a:rPr>
              <a:t>Industrial &amp; Engineering Chemistry Research</a:t>
            </a:r>
            <a:r>
              <a:rPr lang="en-US" sz="2900" dirty="0">
                <a:latin typeface="Calibri" panose="020F0502020204030204" pitchFamily="34" charset="0"/>
              </a:rPr>
              <a:t>, 53, 3293-3299, 2014. 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A Unified Model-Based Analysis and Optimization of Specific Energy Consumption in BWRO and SWRO, </a:t>
            </a:r>
            <a:r>
              <a:rPr lang="en-US" sz="2900" i="1" dirty="0">
                <a:latin typeface="Calibri" panose="020F0502020204030204" pitchFamily="34" charset="0"/>
              </a:rPr>
              <a:t>Industrial &amp; Engineering Chemistry Research</a:t>
            </a:r>
            <a:r>
              <a:rPr lang="en-US" sz="2900" dirty="0">
                <a:latin typeface="Calibri" panose="020F0502020204030204" pitchFamily="34" charset="0"/>
              </a:rPr>
              <a:t>, 52, 17241-17248, 2013. 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M.; Noh, B. Validation of Model-Based Optimization of Brackish Water Reverse Osmosis (BWRO) Plant Operation, </a:t>
            </a:r>
            <a:r>
              <a:rPr lang="en-US" sz="2900" i="1" dirty="0">
                <a:latin typeface="Calibri" panose="020F0502020204030204" pitchFamily="34" charset="0"/>
              </a:rPr>
              <a:t>Desalination</a:t>
            </a:r>
            <a:r>
              <a:rPr lang="en-US" sz="2900" dirty="0">
                <a:latin typeface="Calibri" panose="020F0502020204030204" pitchFamily="34" charset="0"/>
              </a:rPr>
              <a:t>, 304, 20-24, 2012.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Optimization of </a:t>
            </a:r>
            <a:r>
              <a:rPr lang="en-US" sz="2900" dirty="0" err="1">
                <a:latin typeface="Calibri" panose="020F0502020204030204" pitchFamily="34" charset="0"/>
              </a:rPr>
              <a:t>Multitrain</a:t>
            </a:r>
            <a:r>
              <a:rPr lang="en-US" sz="2900" dirty="0">
                <a:latin typeface="Calibri" panose="020F0502020204030204" pitchFamily="34" charset="0"/>
              </a:rPr>
              <a:t> Brackish Water Reverse Osmosis (BWRO) Desalination, </a:t>
            </a:r>
            <a:r>
              <a:rPr lang="en-US" sz="2900" i="1" dirty="0">
                <a:latin typeface="Calibri" panose="020F0502020204030204" pitchFamily="34" charset="0"/>
              </a:rPr>
              <a:t>Industrial &amp; Engineering Chemistry Research</a:t>
            </a:r>
            <a:r>
              <a:rPr lang="en-US" sz="2900" dirty="0">
                <a:latin typeface="Calibri" panose="020F0502020204030204" pitchFamily="34" charset="0"/>
              </a:rPr>
              <a:t>, 51, 3732–3739, 2012. 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Optimal Plant Operation of Brackish Water Reverse Osmosis (BWRO) Desalination, </a:t>
            </a:r>
            <a:r>
              <a:rPr lang="en-US" sz="2900" i="1" dirty="0">
                <a:latin typeface="Calibri" panose="020F0502020204030204" pitchFamily="34" charset="0"/>
              </a:rPr>
              <a:t>Desalination</a:t>
            </a:r>
            <a:r>
              <a:rPr lang="en-US" sz="2900" dirty="0">
                <a:latin typeface="Calibri" panose="020F0502020204030204" pitchFamily="34" charset="0"/>
              </a:rPr>
              <a:t>, 293, 61-68, 2012.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Reducing Specific Energy Consumption in Reverse Osmosis (RO) Water Desalination: An Analysis from First Principles, </a:t>
            </a:r>
            <a:r>
              <a:rPr lang="en-US" sz="2900" i="1" dirty="0">
                <a:latin typeface="Calibri" panose="020F0502020204030204" pitchFamily="34" charset="0"/>
              </a:rPr>
              <a:t>Desalination</a:t>
            </a:r>
            <a:r>
              <a:rPr lang="en-US" sz="2900" dirty="0">
                <a:latin typeface="Calibri" panose="020F0502020204030204" pitchFamily="34" charset="0"/>
              </a:rPr>
              <a:t>, 276, 128-135, 2011. </a:t>
            </a:r>
          </a:p>
          <a:p>
            <a:pPr lvl="0"/>
            <a:r>
              <a:rPr lang="en-US" sz="2900" dirty="0">
                <a:latin typeface="Calibri" panose="020F0502020204030204" pitchFamily="34" charset="0"/>
              </a:rPr>
              <a:t>Li, M. Minimization of Energy in Reverse Osmosis Water Desalination Using Constrained Nonlinear Optimization, </a:t>
            </a:r>
            <a:r>
              <a:rPr lang="en-US" sz="2900" i="1" dirty="0">
                <a:latin typeface="Calibri" panose="020F0502020204030204" pitchFamily="34" charset="0"/>
              </a:rPr>
              <a:t>Industrial &amp; Engineering Chemistry Research</a:t>
            </a:r>
            <a:r>
              <a:rPr lang="en-US" sz="2900" dirty="0">
                <a:latin typeface="Calibri" panose="020F0502020204030204" pitchFamily="34" charset="0"/>
              </a:rPr>
              <a:t>, 49, 1822-1831, 2010.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Related Publications</a:t>
            </a:r>
          </a:p>
        </p:txBody>
      </p:sp>
    </p:spTree>
    <p:extLst>
      <p:ext uri="{BB962C8B-B14F-4D97-AF65-F5344CB8AC3E}">
        <p14:creationId xmlns:p14="http://schemas.microsoft.com/office/powerpoint/2010/main" val="27201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Students Brian Noh, Sophia Bui and Steven Chao helped the development of this module. </a:t>
            </a:r>
          </a:p>
          <a:p>
            <a:pPr lv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Acknowledgements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495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Section II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Optimization of SEC in Seawater RO (SWRO)</a:t>
            </a:r>
            <a:endParaRPr lang="en-US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304002"/>
            <a:ext cx="12192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/>
              <a:t>Li, M. Minimization of Energy in Reverse Osmosis Water Desalination Using Constrained Nonlinear Optimization, </a:t>
            </a:r>
            <a:r>
              <a:rPr lang="en-US" sz="1000" i="1" dirty="0"/>
              <a:t>Industrial &amp; Engineering Chemistry Research</a:t>
            </a:r>
            <a:r>
              <a:rPr lang="en-US" sz="1000" dirty="0"/>
              <a:t>, 49, 1822-1831, 2010. </a:t>
            </a:r>
          </a:p>
          <a:p>
            <a:pPr lvl="0"/>
            <a:r>
              <a:rPr lang="en-US" sz="1000" dirty="0"/>
              <a:t>Li, M. Reducing Specific Energy Consumption in Reverse Osmosis (RO) Water Desalination: An Analysis from First Principles, </a:t>
            </a:r>
            <a:r>
              <a:rPr lang="en-US" sz="1000" i="1" dirty="0"/>
              <a:t>Desalination</a:t>
            </a:r>
            <a:r>
              <a:rPr lang="en-US" sz="1000" dirty="0"/>
              <a:t>, 276, 128-135, 2011. </a:t>
            </a:r>
          </a:p>
          <a:p>
            <a:r>
              <a:rPr lang="en-US" sz="1000" dirty="0"/>
              <a:t>Li, M. Energy Consumption in Spiral-Wound Seawater Reverse Osmosis at the Thermodynamic Limit, </a:t>
            </a:r>
            <a:r>
              <a:rPr lang="en-US" sz="1000" i="1" dirty="0"/>
              <a:t>Industrial &amp; Engineering Chemistry Research</a:t>
            </a:r>
            <a:r>
              <a:rPr lang="en-US" sz="1000" dirty="0"/>
              <a:t>, 53, 3293-3299, 2014. </a:t>
            </a:r>
          </a:p>
        </p:txBody>
      </p:sp>
    </p:spTree>
    <p:extLst>
      <p:ext uri="{BB962C8B-B14F-4D97-AF65-F5344CB8AC3E}">
        <p14:creationId xmlns:p14="http://schemas.microsoft.com/office/powerpoint/2010/main" val="380557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Seawater RO Characteristic Equation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300057" y="5023612"/>
                <a:ext cx="6343403" cy="5833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3"/>
                              <m:mcJc m:val="center"/>
                            </m:mcPr>
                          </m:mc>
                        </m:mcs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𝑑𝑄</m:t>
                          </m:r>
                        </m: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  <m:e>
                          <m:d>
                            <m:dPr>
                              <m:begChr m:val="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⋅(</m:t>
                              </m:r>
                              <m:r>
                                <m:rPr>
                                  <m:sty m:val="p"/>
                                </m:r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mr>
                    </m:m>
                  </m:oMath>
                </a14:m>
                <a:r>
                  <a:rPr lang="en-US" sz="20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𝑑𝐴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⋅(</m:t>
                        </m:r>
                        <m:r>
                          <m:rPr>
                            <m:sty m:val="p"/>
                          </m:r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𝛥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endParaRPr lang="en-US" sz="20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057" y="5023612"/>
                <a:ext cx="6343403" cy="5833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200401" y="5551617"/>
                <a:ext cx="4873925" cy="12429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den>
                            </m:f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𝛥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</m:num>
                              <m:den>
                                <m:sSup>
                                  <m:sSup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𝛥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func>
                              <m:func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ln</m:t>
                                </m:r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f>
                                      <m:fPr>
                                        <m:ctrlP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𝛥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𝛥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den>
                                    </m:f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f>
                                      <m:fPr>
                                        <m:ctrlP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𝑄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𝑄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𝛥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𝛥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den>
                                    </m:f>
                                  </m:den>
                                </m:f>
                              </m:e>
                            </m:func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mr>
                      </m:m>
                    </m:oMath>
                  </m:oMathPara>
                </a14:m>
                <a:endParaRPr lang="en-US" sz="2000" i="1" dirty="0">
                  <a:solidFill>
                    <a:schemeClr val="tx2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1" y="5551617"/>
                <a:ext cx="4873925" cy="124296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6382924" y="2829340"/>
            <a:ext cx="4285076" cy="235226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1900" dirty="0"/>
              <a:t>ΔP –transmembrane hydraulic membrane</a:t>
            </a:r>
          </a:p>
          <a:p>
            <a:pPr marL="0" indent="0">
              <a:buNone/>
            </a:pPr>
            <a:r>
              <a:rPr lang="el-GR" sz="1900" dirty="0"/>
              <a:t>Δπ</a:t>
            </a:r>
            <a:r>
              <a:rPr lang="en-US" sz="1900" dirty="0"/>
              <a:t> – transmembrane osmotic pressure</a:t>
            </a:r>
          </a:p>
          <a:p>
            <a:pPr marL="0" indent="0">
              <a:buNone/>
            </a:pPr>
            <a:r>
              <a:rPr lang="el-GR" sz="1900" dirty="0"/>
              <a:t>Δπ</a:t>
            </a:r>
            <a:r>
              <a:rPr lang="en-US" sz="1900" baseline="-25000" dirty="0"/>
              <a:t>0</a:t>
            </a:r>
            <a:r>
              <a:rPr lang="en-US" sz="1900" dirty="0"/>
              <a:t>  – transmembrane osmotic pressure at entrance</a:t>
            </a:r>
          </a:p>
          <a:p>
            <a:pPr marL="0" indent="0">
              <a:buNone/>
            </a:pPr>
            <a:r>
              <a:rPr lang="en-US" sz="1900" dirty="0" err="1"/>
              <a:t>L</a:t>
            </a:r>
            <a:r>
              <a:rPr lang="en-US" sz="1900" baseline="-25000" dirty="0" err="1"/>
              <a:t>p</a:t>
            </a:r>
            <a:r>
              <a:rPr lang="en-US" sz="1900" dirty="0"/>
              <a:t> – hydraulic permeability</a:t>
            </a:r>
          </a:p>
          <a:p>
            <a:pPr marL="0" indent="0">
              <a:buNone/>
            </a:pPr>
            <a:r>
              <a:rPr lang="en-US" sz="1900" dirty="0"/>
              <a:t>Q – </a:t>
            </a:r>
            <a:r>
              <a:rPr lang="en-US" sz="1900" dirty="0" err="1"/>
              <a:t>retentate</a:t>
            </a:r>
            <a:r>
              <a:rPr lang="en-US" sz="1900" dirty="0"/>
              <a:t> flow rate</a:t>
            </a:r>
          </a:p>
          <a:p>
            <a:pPr marL="0" indent="0">
              <a:buNone/>
            </a:pPr>
            <a:r>
              <a:rPr lang="en-US" sz="1900" dirty="0" err="1"/>
              <a:t>Q</a:t>
            </a:r>
            <a:r>
              <a:rPr lang="en-US" sz="1900" baseline="-25000" dirty="0" err="1"/>
              <a:t>f</a:t>
            </a:r>
            <a:r>
              <a:rPr lang="en-US" sz="1900" dirty="0"/>
              <a:t> – feed flow rate</a:t>
            </a:r>
          </a:p>
          <a:p>
            <a:pPr marL="0" indent="0">
              <a:buNone/>
            </a:pPr>
            <a:r>
              <a:rPr lang="en-US" sz="1900" dirty="0" err="1"/>
              <a:t>Q</a:t>
            </a:r>
            <a:r>
              <a:rPr lang="en-US" sz="1900" baseline="-25000" dirty="0" err="1"/>
              <a:t>p</a:t>
            </a:r>
            <a:r>
              <a:rPr lang="en-US" sz="1900" dirty="0"/>
              <a:t> – permeate flow rate</a:t>
            </a:r>
          </a:p>
          <a:p>
            <a:pPr marL="0" indent="0">
              <a:buNone/>
            </a:pPr>
            <a:r>
              <a:rPr lang="en-US" sz="1900" dirty="0"/>
              <a:t>A – membrane area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465343"/>
            <a:ext cx="6477000" cy="1489710"/>
          </a:xfrm>
          <a:prstGeom prst="rect">
            <a:avLst/>
          </a:prstGeom>
        </p:spPr>
      </p:pic>
      <p:sp>
        <p:nvSpPr>
          <p:cNvPr id="14" name="Content Placeholder 4"/>
          <p:cNvSpPr txBox="1">
            <a:spLocks/>
          </p:cNvSpPr>
          <p:nvPr/>
        </p:nvSpPr>
        <p:spPr>
          <a:xfrm>
            <a:off x="2097848" y="3116470"/>
            <a:ext cx="4285076" cy="1797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Assumptions:</a:t>
            </a:r>
          </a:p>
          <a:p>
            <a:r>
              <a:rPr lang="en-US" sz="1600" dirty="0">
                <a:solidFill>
                  <a:schemeClr val="tx1"/>
                </a:solidFill>
              </a:rPr>
              <a:t>Negligible </a:t>
            </a:r>
            <a:r>
              <a:rPr lang="en-US" sz="1600" dirty="0" smtClean="0">
                <a:solidFill>
                  <a:schemeClr val="tx1"/>
                </a:solidFill>
              </a:rPr>
              <a:t>pressure </a:t>
            </a:r>
            <a:r>
              <a:rPr lang="en-US" sz="1600" dirty="0">
                <a:solidFill>
                  <a:schemeClr val="tx1"/>
                </a:solidFill>
              </a:rPr>
              <a:t>drop</a:t>
            </a:r>
          </a:p>
          <a:p>
            <a:r>
              <a:rPr lang="en-US" sz="1600" dirty="0">
                <a:solidFill>
                  <a:schemeClr val="tx1"/>
                </a:solidFill>
              </a:rPr>
              <a:t>Negligible concentration polarization</a:t>
            </a:r>
          </a:p>
          <a:p>
            <a:r>
              <a:rPr lang="en-US" sz="1600" dirty="0">
                <a:solidFill>
                  <a:schemeClr val="tx1"/>
                </a:solidFill>
              </a:rPr>
              <a:t>Negligible permeate osmotic pressure</a:t>
            </a:r>
          </a:p>
          <a:p>
            <a:r>
              <a:rPr lang="en-US" sz="1600" dirty="0">
                <a:solidFill>
                  <a:schemeClr val="tx1"/>
                </a:solidFill>
              </a:rPr>
              <a:t>Negligible salt across membrane</a:t>
            </a:r>
          </a:p>
        </p:txBody>
      </p:sp>
    </p:spTree>
    <p:extLst>
      <p:ext uri="{BB962C8B-B14F-4D97-AF65-F5344CB8AC3E}">
        <p14:creationId xmlns:p14="http://schemas.microsoft.com/office/powerpoint/2010/main" val="166573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Dimensionless Form</a:t>
            </a:r>
            <a:endParaRPr lang="en-US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341153" y="4957601"/>
                <a:ext cx="6710962" cy="1690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𝛼</m:t>
                    </m:r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𝛥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: dimensionless pressure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𝑌</m:t>
                    </m:r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Cambria Math" panose="02040503050406030204" pitchFamily="18" charset="0"/>
                  </a:rPr>
                  <a:t>: recovery</a:t>
                </a:r>
                <a:endParaRPr lang="en-US" sz="2000" i="1" dirty="0">
                  <a:latin typeface="Cambria Math" panose="02040503050406030204" pitchFamily="18" charset="0"/>
                  <a:ea typeface="Times New Roman" panose="020206030504050203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𝛽</m:t>
                    </m:r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𝐴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𝛥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Cambria Math" panose="02040503050406030204" pitchFamily="18" charset="0"/>
                  </a:rPr>
                  <a:t>: membrane capacity production ratio</a:t>
                </a:r>
                <a:endParaRPr lang="en-US" sz="2000" i="1" dirty="0">
                  <a:latin typeface="Cambria Math" panose="02040503050406030204" pitchFamily="18" charset="0"/>
                  <a:ea typeface="Times New Roman" panose="020206030504050203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𝛾</m:t>
                    </m:r>
                    <m:r>
                      <a:rPr lang="en-US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𝐴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𝛥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latin typeface="Calibri" panose="020F0502020204030204" pitchFamily="34" charset="0"/>
                  </a:rPr>
                  <a:t>: membrane capacity intake ratio 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41153" y="4957601"/>
                <a:ext cx="6710962" cy="1690527"/>
              </a:xfrm>
              <a:prstGeom prst="rect">
                <a:avLst/>
              </a:prstGeom>
              <a:blipFill rotWithShape="0">
                <a:blip r:embed="rId2"/>
                <a:stretch>
                  <a:fillRect l="-363" t="-29496" b="-56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/>
              <p:cNvSpPr txBox="1">
                <a:spLocks/>
              </p:cNvSpPr>
              <p:nvPr/>
            </p:nvSpPr>
            <p:spPr>
              <a:xfrm>
                <a:off x="2570946" y="2830484"/>
                <a:ext cx="3549113" cy="777264"/>
              </a:xfrm>
              <a:prstGeom prst="rect">
                <a:avLst/>
              </a:prstGeom>
            </p:spPr>
            <p:txBody>
              <a:bodyPr vert="horz" wrap="none" lIns="91440" tIns="45720" rIns="91440" bIns="45720" rtlCol="0">
                <a:spAutoFit/>
              </a:bodyPr>
              <a:lstStyle>
                <a:lvl1pPr marL="274320" indent="-27432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576263" indent="-27432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855663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14300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178308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10312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42316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  <m:r>
                                  <a:rPr lang="en-US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ln</m:t>
                                    </m:r>
                                    <m:r>
                                      <a:rPr lang="en-US" sz="20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num>
                                      <m:den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den>
                                    </m:f>
                                  </m:e>
                                </m:func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946" y="2830484"/>
                <a:ext cx="3549113" cy="77726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/>
              <p:cNvSpPr txBox="1">
                <a:spLocks/>
              </p:cNvSpPr>
              <p:nvPr/>
            </p:nvSpPr>
            <p:spPr>
              <a:xfrm>
                <a:off x="2581130" y="3859530"/>
                <a:ext cx="3553345" cy="777264"/>
              </a:xfrm>
              <a:prstGeom prst="rect">
                <a:avLst/>
              </a:prstGeom>
            </p:spPr>
            <p:txBody>
              <a:bodyPr vert="horz" wrap="none" lIns="91440" tIns="45720" rIns="91440" bIns="45720" rtlCol="0">
                <a:spAutoFit/>
              </a:bodyPr>
              <a:lstStyle>
                <a:lvl1pPr marL="274320" indent="-27432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576263" indent="-27432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855663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14300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100000"/>
                  <a:buFont typeface="Symbol" pitchFamily="18" charset="2"/>
                  <a:buChar char=""/>
                  <a:defRPr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178308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10312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42316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indent="-228600" algn="l" defTabSz="914400" rtl="0" eaLnBrk="1" latinLnBrk="0" hangingPunct="1">
                  <a:spcBef>
                    <a:spcPts val="384"/>
                  </a:spcBef>
                  <a:buClr>
                    <a:schemeClr val="accent1"/>
                  </a:buClr>
                  <a:buFont typeface="Symbol" pitchFamily="18" charset="2"/>
                  <a:buChar char="*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𝛽</m:t>
                            </m:r>
                          </m:e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𝑌</m:t>
                                    </m:r>
                                  </m:den>
                                </m:f>
                                <m:func>
                                  <m:funcPr>
                                    <m:ctrlPr>
                                      <a:rPr lang="en-US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ln</m:t>
                                    </m:r>
                                    <m:r>
                                      <a:rPr lang="en-US" sz="20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num>
                                      <m:den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  <m:r>
                                          <a:rPr lang="en-US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den>
                                    </m:f>
                                  </m:e>
                                </m:func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1130" y="3859530"/>
                <a:ext cx="3553345" cy="77726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Content Placeholder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9849" y="2124313"/>
            <a:ext cx="4495800" cy="33679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60299" y="1687586"/>
            <a:ext cx="817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Coupled relationship among membrane properties, operating parameter and process performance</a:t>
            </a:r>
          </a:p>
        </p:txBody>
      </p:sp>
    </p:spTree>
    <p:extLst>
      <p:ext uri="{BB962C8B-B14F-4D97-AF65-F5344CB8AC3E}">
        <p14:creationId xmlns:p14="http://schemas.microsoft.com/office/powerpoint/2010/main" val="358288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1.8|0.9|7.2|0.3|4.4|0.4|4.1|0.3|2.8|0.3|2.6|0.3|3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</TotalTime>
  <Words>2363</Words>
  <Application>Microsoft Office PowerPoint</Application>
  <PresentationFormat>Widescreen</PresentationFormat>
  <Paragraphs>526</Paragraphs>
  <Slides>64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75" baseType="lpstr">
      <vt:lpstr>SimSun</vt:lpstr>
      <vt:lpstr>SimSun</vt:lpstr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Bitmap Image</vt:lpstr>
      <vt:lpstr>Equation</vt:lpstr>
      <vt:lpstr>Sustainable Reverse Osmosis Water Desalination </vt:lpstr>
      <vt:lpstr>Outline</vt:lpstr>
      <vt:lpstr>Section I Introduction/Background</vt:lpstr>
      <vt:lpstr>Industrial Water Desalination</vt:lpstr>
      <vt:lpstr>Reverse Osmosis: How it Works</vt:lpstr>
      <vt:lpstr>Sustainability Issues in RO</vt:lpstr>
      <vt:lpstr>Section II Optimization of SEC in Seawater RO (SWRO)</vt:lpstr>
      <vt:lpstr>Seawater RO Characteristic Equation</vt:lpstr>
      <vt:lpstr>Dimensionless Form</vt:lpstr>
      <vt:lpstr>Energy Consumption in RO</vt:lpstr>
      <vt:lpstr>Constrained Optimization Model</vt:lpstr>
      <vt:lpstr>Optimization Results</vt:lpstr>
      <vt:lpstr>Trade-off between Capital Investment and Energy Consumption </vt:lpstr>
      <vt:lpstr>Effect of Staged Operation and ERD</vt:lpstr>
      <vt:lpstr>Optimization Model</vt:lpstr>
      <vt:lpstr>Optimization Results – without ERD</vt:lpstr>
      <vt:lpstr>Optimization Results – with ERD (ηERD = 90%)</vt:lpstr>
      <vt:lpstr>Optimization Results – with ERD (ηERD = 90%, Ymin = 80%)</vt:lpstr>
      <vt:lpstr>Observations of Optimization Results</vt:lpstr>
      <vt:lpstr>NSEC of RO at Thermodynamic Limit</vt:lpstr>
      <vt:lpstr>Theoretical Value of NSEC at Thermodynamic Limit</vt:lpstr>
      <vt:lpstr>Section III Differences and Similarities between SWRO and BWRO</vt:lpstr>
      <vt:lpstr>Difference in Seawater and Groundwater RO</vt:lpstr>
      <vt:lpstr>Plant Design Parameters</vt:lpstr>
      <vt:lpstr>Optimization Model</vt:lpstr>
      <vt:lpstr>Optimization of Single-Stage RO</vt:lpstr>
      <vt:lpstr>Effect of RO Stage Configuration</vt:lpstr>
      <vt:lpstr>Optimization Results for Two Cases</vt:lpstr>
      <vt:lpstr>Observations of Optimization Results</vt:lpstr>
      <vt:lpstr>Section IV Hydrodynamics and Concentration Polarization in Industrial RO Feed Channel</vt:lpstr>
      <vt:lpstr>Concentration Polarization</vt:lpstr>
      <vt:lpstr>Commercial RO Feed Channel with Spacer Filaments </vt:lpstr>
      <vt:lpstr>Comparison between Flat and Spacer-Filled Channels</vt:lpstr>
      <vt:lpstr>Comparison of Mass Transfer between Flat and Spacer-Filled Channels</vt:lpstr>
      <vt:lpstr>Observations of the Effect of Feed Spacer Filaments</vt:lpstr>
      <vt:lpstr>Section V Power Generation from Seawater or SWRO Brine by Pressure Retarded Osmosis</vt:lpstr>
      <vt:lpstr>Pressure Retarded Osmosis</vt:lpstr>
      <vt:lpstr>Basic Definitions in PRO</vt:lpstr>
      <vt:lpstr>Characteristic Equation without Concentration Polarization</vt:lpstr>
      <vt:lpstr>Optimization of NSEP</vt:lpstr>
      <vt:lpstr>Optimization Results</vt:lpstr>
      <vt:lpstr>Optimal Driving Force in PRO</vt:lpstr>
      <vt:lpstr>Optimization of PRO Accounting for Concentration Polarization</vt:lpstr>
      <vt:lpstr>Short-Cut Optimization Method</vt:lpstr>
      <vt:lpstr>Optimization Results</vt:lpstr>
      <vt:lpstr>Power Density and Flux Profile</vt:lpstr>
      <vt:lpstr>Conclusions from PRO Optimization</vt:lpstr>
      <vt:lpstr>Section VI An Industrial Case Study</vt:lpstr>
      <vt:lpstr>Chino I Desalter</vt:lpstr>
      <vt:lpstr>Desalination RO Unit</vt:lpstr>
      <vt:lpstr>RO Stage Configuration and Layout</vt:lpstr>
      <vt:lpstr>Typical Brackish Feedwater Analysis</vt:lpstr>
      <vt:lpstr>PowerPoint Presentation</vt:lpstr>
      <vt:lpstr>PowerPoint Presentation</vt:lpstr>
      <vt:lpstr>Parameter Identification from Plant Operation Data</vt:lpstr>
      <vt:lpstr>Optimization Model</vt:lpstr>
      <vt:lpstr>RO Plant Trial Methodology</vt:lpstr>
      <vt:lpstr>PowerPoint Presentation</vt:lpstr>
      <vt:lpstr>Plant Validation of Model</vt:lpstr>
      <vt:lpstr>Improved model incorporating CFD results </vt:lpstr>
      <vt:lpstr>Optimization of Multi-train RO</vt:lpstr>
      <vt:lpstr>Economic Considerations for Sustainable Production</vt:lpstr>
      <vt:lpstr>Related Publications</vt:lpstr>
      <vt:lpstr>Acknowledgements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Reverse Osmosis Water Desalination</dc:title>
  <dc:creator>lab</dc:creator>
  <cp:lastModifiedBy>lab</cp:lastModifiedBy>
  <cp:revision>32</cp:revision>
  <dcterms:created xsi:type="dcterms:W3CDTF">2015-12-07T21:07:05Z</dcterms:created>
  <dcterms:modified xsi:type="dcterms:W3CDTF">2016-03-14T15:36:54Z</dcterms:modified>
</cp:coreProperties>
</file>